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73" autoAdjust="0"/>
  </p:normalViewPr>
  <p:slideViewPr>
    <p:cSldViewPr snapToGrid="0" snapToObjects="1">
      <p:cViewPr varScale="1">
        <p:scale>
          <a:sx n="111" d="100"/>
          <a:sy n="111" d="100"/>
        </p:scale>
        <p:origin x="-10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88A05-639A-4F99-8338-14E36C36FBC3}" type="datetimeFigureOut">
              <a:rPr lang="en-US" smtClean="0"/>
              <a:t>20 Jul 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58C4-92EE-49CE-A90F-15F6094E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CF23-3FCE-4F86-8974-B7E1CAECD7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C58C4-92EE-49CE-A90F-15F6094EDF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 userDrawn="1"/>
        </p:nvSpPr>
        <p:spPr>
          <a:xfrm rot="329278">
            <a:off x="-147665" y="5256386"/>
            <a:ext cx="9385508" cy="1155469"/>
          </a:xfrm>
          <a:prstGeom prst="wave">
            <a:avLst>
              <a:gd name="adj1" fmla="val 20000"/>
              <a:gd name="adj2" fmla="val 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56000"/>
                </a:schemeClr>
              </a:gs>
              <a:gs pos="45000">
                <a:srgbClr val="FF7A00"/>
              </a:gs>
              <a:gs pos="100000">
                <a:schemeClr val="accent6">
                  <a:lumMod val="60000"/>
                  <a:lumOff val="40000"/>
                </a:schemeClr>
              </a:gs>
              <a:gs pos="100000">
                <a:srgbClr val="4D0808"/>
              </a:gs>
            </a:gsLst>
            <a:lin ang="5400000" scaled="1"/>
            <a:tileRect/>
          </a:gradFill>
          <a:ln w="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C706-80E9-4011-B2BE-77E8EBD5399C}" type="datetime1">
              <a:rPr lang="en-US" smtClean="0"/>
              <a:t>20 Jul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13106" r="11595" b="13664"/>
          <a:stretch/>
        </p:blipFill>
        <p:spPr>
          <a:xfrm>
            <a:off x="7043833" y="416271"/>
            <a:ext cx="1421603" cy="134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6">
                <a:lumMod val="75000"/>
              </a:schemeClr>
            </a:solidFill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2" y="416271"/>
            <a:ext cx="1063752" cy="134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6">
                <a:lumMod val="75000"/>
              </a:schemeClr>
            </a:solidFill>
          </a:ln>
          <a:effectLst>
            <a:reflection blurRad="12700" endPos="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B93A-3302-4492-A9E5-C8732B155A55}" type="datetime1">
              <a:rPr lang="en-US" smtClean="0"/>
              <a:t>20 Jul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16D-5B94-415A-9A3B-8D2DC4DBB652}" type="datetime1">
              <a:rPr lang="en-US" smtClean="0"/>
              <a:t>20 Jul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pz_orange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61830" y="7062843"/>
            <a:ext cx="482170" cy="824387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9465-449A-468E-B20C-03901FBCA3BA}" type="datetime1">
              <a:rPr lang="en-US" smtClean="0"/>
              <a:t>20 Jul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DD4-8108-416F-A9CD-AD917436B99D}" type="datetime1">
              <a:rPr lang="en-US" smtClean="0"/>
              <a:t>20 Jul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F85B-6E25-4B9C-9DCE-0E74DC5F3258}" type="datetime1">
              <a:rPr lang="en-US" smtClean="0"/>
              <a:t>20 Jul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B664-1602-49E1-86B5-7BF9BD22753C}" type="datetime1">
              <a:rPr lang="en-US" smtClean="0"/>
              <a:t>20 Jul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E2B-53D7-4E23-ADDA-C77865E446DE}" type="datetime1">
              <a:rPr lang="en-US" smtClean="0"/>
              <a:t>20 Jul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D81-B3DC-452D-8F84-8CCE812FF113}" type="datetime1">
              <a:rPr lang="en-US" smtClean="0"/>
              <a:t>20 Jul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5115-297E-4320-A60A-31B85CBC32C4}" type="datetime1">
              <a:rPr lang="en-US" smtClean="0"/>
              <a:t>20 Jul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F7F0-35C0-4DFA-8C2D-9F8BDA282395}" type="datetime1">
              <a:rPr lang="en-US" smtClean="0"/>
              <a:t>20 Jul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1EB41-14CD-4D9D-8B01-0D849B43B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4105"/>
            <a:ext cx="7772400" cy="169635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Shape Factor in the R-C, </a:t>
            </a:r>
            <a:br>
              <a:rPr lang="en-US" sz="3600" b="1" dirty="0" smtClean="0">
                <a:solidFill>
                  <a:schemeClr val="accent6"/>
                </a:solidFill>
              </a:rPr>
            </a:br>
            <a:r>
              <a:rPr lang="en-US" sz="3600" b="1" dirty="0" smtClean="0">
                <a:solidFill>
                  <a:schemeClr val="accent6"/>
                </a:solidFill>
              </a:rPr>
              <a:t>Increase in Residential Building Height, and Minor Lot Line Adjustment </a:t>
            </a:r>
            <a:r>
              <a:rPr lang="en-US" sz="3600" b="1" dirty="0" smtClean="0">
                <a:solidFill>
                  <a:srgbClr val="FFC000"/>
                </a:solidFill>
              </a:rPr>
              <a:t/>
            </a:r>
            <a:br>
              <a:rPr lang="en-US" sz="3600" b="1" dirty="0" smtClean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7447" y="4496697"/>
            <a:ext cx="5120641" cy="1002253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Zoning Administration Division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Department of Planning and Zoning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5/12/16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2120" y="281632"/>
            <a:ext cx="3652092" cy="75438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R-C District Development #1</a:t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Lot 6 has a shape factor of 1,211.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393F-1F77-4D50-AC65-F5A0684650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5608" y="200054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R-C </a:t>
            </a: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b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#2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142" y="2543075"/>
            <a:ext cx="2949178" cy="2858691"/>
          </a:xfrm>
        </p:spPr>
        <p:txBody>
          <a:bodyPr/>
          <a:lstStyle/>
          <a:p>
            <a:endParaRPr lang="en-US" sz="1800" dirty="0"/>
          </a:p>
          <a:p>
            <a:r>
              <a:rPr lang="en-US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Factors are:</a:t>
            </a:r>
          </a:p>
          <a:p>
            <a:r>
              <a:rPr lang="en-US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2 - 24</a:t>
            </a:r>
          </a:p>
          <a:p>
            <a:r>
              <a:rPr lang="en-US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8A - 53</a:t>
            </a:r>
          </a:p>
          <a:p>
            <a:r>
              <a:rPr lang="en-US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13A - 196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5" b="8365"/>
          <a:stretch>
            <a:fillRect/>
          </a:stretch>
        </p:blipFill>
        <p:spPr bwMode="auto">
          <a:xfrm>
            <a:off x="3915967" y="1364867"/>
            <a:ext cx="4629150" cy="39413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4852" y="761405"/>
            <a:ext cx="81005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endParaRPr lang="en-US" altLang="en-US" sz="1200" b="1" dirty="0">
              <a:ea typeface="Times New Roman" panose="02020603050405020304" pitchFamily="18" charset="0"/>
            </a:endParaRPr>
          </a:p>
          <a:p>
            <a:pPr algn="ctr"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r>
              <a:rPr lang="en-US" altLang="en-US" sz="2400" b="1" dirty="0" smtClean="0">
                <a:solidFill>
                  <a:schemeClr val="accent6"/>
                </a:solidFill>
                <a:ea typeface="Times New Roman" panose="02020603050405020304" pitchFamily="18" charset="0"/>
              </a:rPr>
              <a:t>Building </a:t>
            </a:r>
            <a:r>
              <a:rPr lang="en-US" altLang="en-US" sz="24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Height Illustration 1</a:t>
            </a:r>
            <a:endParaRPr lang="en-US" altLang="en-US" sz="2400" dirty="0">
              <a:solidFill>
                <a:schemeClr val="accent6"/>
              </a:solidFill>
            </a:endParaRPr>
          </a:p>
          <a:p>
            <a:pPr algn="ctr"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r>
              <a:rPr lang="en-US" altLang="en-US" sz="24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35′ Tall Dwelling with 20′ Side Yard Setback</a:t>
            </a:r>
            <a:endParaRPr lang="en-US" altLang="en-US" sz="2400" dirty="0">
              <a:solidFill>
                <a:schemeClr val="accent6"/>
              </a:solidFill>
            </a:endParaRPr>
          </a:p>
          <a:p>
            <a:pPr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endParaRPr lang="en-US" altLang="en-US" sz="1350" dirty="0"/>
          </a:p>
        </p:txBody>
      </p:sp>
      <p:pic>
        <p:nvPicPr>
          <p:cNvPr id="102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10" y="2238733"/>
            <a:ext cx="7086663" cy="342976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33905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9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56771" y="885028"/>
            <a:ext cx="164875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r>
              <a:rPr lang="en-US" altLang="en-US" sz="1950" b="1" dirty="0">
                <a:ea typeface="Times New Roman" panose="02020603050405020304" pitchFamily="18" charset="0"/>
              </a:rPr>
              <a:t>                </a:t>
            </a:r>
          </a:p>
          <a:p>
            <a:pPr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r>
              <a:rPr lang="en-US" altLang="en-US" sz="2400" b="1" dirty="0">
                <a:ea typeface="Times New Roman" panose="02020603050405020304" pitchFamily="18" charset="0"/>
              </a:rPr>
              <a:t>               </a:t>
            </a:r>
            <a:r>
              <a:rPr lang="en-US" altLang="en-US" sz="24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Building Height Illustration 2</a:t>
            </a:r>
            <a:endParaRPr lang="en-US" altLang="en-US" sz="2400" b="1" dirty="0">
              <a:solidFill>
                <a:schemeClr val="accent6"/>
              </a:solidFill>
            </a:endParaRPr>
          </a:p>
          <a:p>
            <a:pPr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r>
              <a:rPr lang="en-US" altLang="en-US" sz="24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  40′ Tall Dwelling with 50′ Side Yard Setback</a:t>
            </a:r>
            <a:endParaRPr lang="en-US" altLang="en-US" sz="2400" b="1" dirty="0">
              <a:solidFill>
                <a:schemeClr val="accent6"/>
              </a:solidFill>
            </a:endParaRPr>
          </a:p>
          <a:p>
            <a:pPr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endParaRPr lang="en-US" altLang="en-US" sz="2400" dirty="0"/>
          </a:p>
        </p:txBody>
      </p:sp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82" y="2520963"/>
            <a:ext cx="7016072" cy="33955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9382" y="4767451"/>
            <a:ext cx="143919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0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7733" y="949927"/>
            <a:ext cx="76836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r>
              <a:rPr lang="en-US" altLang="en-US" sz="24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Building Height Illustration 3</a:t>
            </a:r>
            <a:endParaRPr lang="en-US" altLang="en-US" sz="2400" dirty="0">
              <a:solidFill>
                <a:schemeClr val="accent6"/>
              </a:solidFill>
            </a:endParaRPr>
          </a:p>
          <a:p>
            <a:pPr algn="ctr"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r>
              <a:rPr lang="en-US" altLang="en-US" sz="24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45′ Tall Dwelling with 40′ Side Yard Setback</a:t>
            </a:r>
            <a:endParaRPr lang="en-US" altLang="en-US" sz="2400" dirty="0">
              <a:solidFill>
                <a:schemeClr val="accent6"/>
              </a:solidFill>
            </a:endParaRPr>
          </a:p>
          <a:p>
            <a:pPr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endParaRPr lang="en-US" altLang="en-US" sz="1350" dirty="0"/>
          </a:p>
        </p:txBody>
      </p:sp>
      <p:pic>
        <p:nvPicPr>
          <p:cNvPr id="307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1" y="2089978"/>
            <a:ext cx="7543800" cy="36510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58736" y="47621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9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3644" y="1163418"/>
            <a:ext cx="12043063" cy="9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r>
              <a:rPr lang="en-US" altLang="en-US" sz="27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sz="3200" b="1" dirty="0">
                <a:solidFill>
                  <a:schemeClr val="accent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SECTION 2-405 LOTS</a:t>
            </a:r>
            <a:endParaRPr lang="en-US" altLang="en-US" sz="3200" dirty="0">
              <a:solidFill>
                <a:schemeClr val="accent6"/>
              </a:solidFill>
            </a:endParaRPr>
          </a:p>
          <a:p>
            <a:pPr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endParaRPr lang="en-US" altLang="en-US" sz="2700" dirty="0"/>
          </a:p>
        </p:txBody>
      </p:sp>
      <p:pic>
        <p:nvPicPr>
          <p:cNvPr id="51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91" y="1129833"/>
            <a:ext cx="3115325" cy="43931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flipV="1">
            <a:off x="-757304" y="4867344"/>
            <a:ext cx="135173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89707" y="541403"/>
            <a:ext cx="1201593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4863" algn="l"/>
                <a:tab pos="1160463" algn="l"/>
                <a:tab pos="1517650" algn="l"/>
                <a:tab pos="1874838" algn="l"/>
                <a:tab pos="2230438" algn="l"/>
                <a:tab pos="2587625" algn="l"/>
                <a:tab pos="2943225" algn="l"/>
                <a:tab pos="3300413" algn="l"/>
                <a:tab pos="3657600" algn="l"/>
                <a:tab pos="4013200" algn="l"/>
                <a:tab pos="4370388" algn="l"/>
                <a:tab pos="4727575" algn="l"/>
                <a:tab pos="5083175" algn="l"/>
                <a:tab pos="5440363" algn="l"/>
                <a:tab pos="5797550" algn="l"/>
                <a:tab pos="615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endParaRPr lang="en-US" altLang="en-US" sz="1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r>
              <a:rPr lang="en-US" altLang="en-US" sz="3600" b="1" dirty="0">
                <a:solidFill>
                  <a:schemeClr val="accent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MINOR LOT LINE ADJUSTMENTS</a:t>
            </a:r>
            <a:endParaRPr lang="en-US" altLang="en-US" sz="3600" dirty="0">
              <a:solidFill>
                <a:schemeClr val="accent6"/>
              </a:solidFill>
            </a:endParaRPr>
          </a:p>
          <a:p>
            <a:pPr defTabSz="685800">
              <a:tabLst>
                <a:tab pos="603647" algn="l"/>
                <a:tab pos="870347" algn="l"/>
                <a:tab pos="1138238" algn="l"/>
                <a:tab pos="1406129" algn="l"/>
                <a:tab pos="1672829" algn="l"/>
                <a:tab pos="1940719" algn="l"/>
                <a:tab pos="2207419" algn="l"/>
                <a:tab pos="2475310" algn="l"/>
                <a:tab pos="2743200" algn="l"/>
                <a:tab pos="3009900" algn="l"/>
                <a:tab pos="3277791" algn="l"/>
                <a:tab pos="3545681" algn="l"/>
                <a:tab pos="3812381" algn="l"/>
                <a:tab pos="4080272" algn="l"/>
                <a:tab pos="4348163" algn="l"/>
                <a:tab pos="4614863" algn="l"/>
              </a:tabLst>
            </a:pPr>
            <a:endParaRPr lang="en-US" altLang="en-US" sz="1350" dirty="0"/>
          </a:p>
        </p:txBody>
      </p:sp>
      <p:pic>
        <p:nvPicPr>
          <p:cNvPr id="614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3" y="1823586"/>
            <a:ext cx="6326710" cy="39381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flipV="1">
            <a:off x="353157" y="4355829"/>
            <a:ext cx="115444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EB41-14CD-4D9D-8B01-0D849B43B2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72380"/>
      </p:ext>
    </p:extLst>
  </p:cSld>
  <p:clrMapOvr>
    <a:masterClrMapping/>
  </p:clrMapOvr>
</p:sld>
</file>

<file path=ppt/theme/theme1.xml><?xml version="1.0" encoding="utf-8"?>
<a:theme xmlns:a="http://schemas.openxmlformats.org/drawingml/2006/main" name="DPZ_Work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60FAA4D6-C511-46E8-BFF8-8AD291788BCC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550D47C3-953C-4DAD-ABE6-F70387CD36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481883-B333-499F-9FE1-A19F8E710E5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112</Words>
  <Application>Microsoft Macintosh PowerPoint</Application>
  <PresentationFormat>On-screen Show (4:3)</PresentationFormat>
  <Paragraphs>31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DPZ_Working</vt:lpstr>
      <vt:lpstr>Shape Factor in the R-C,  Increase in Residential Building Height, and Minor Lot Line Adjustment  </vt:lpstr>
      <vt:lpstr>R-C District Development #1 Lot 6 has a shape factor of 1,211.</vt:lpstr>
      <vt:lpstr>R-C District  Development #2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Case Number</dc:title>
  <dc:creator>dwhite</dc:creator>
  <cp:lastModifiedBy>Jeffrey Parnes</cp:lastModifiedBy>
  <cp:revision>23</cp:revision>
  <dcterms:created xsi:type="dcterms:W3CDTF">2010-11-29T20:00:06Z</dcterms:created>
  <dcterms:modified xsi:type="dcterms:W3CDTF">2016-07-20T22:25:33Z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TC300041729990</vt:lpwstr>
  </property>
</Properties>
</file>