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2" r:id="rId3"/>
    <p:sldId id="271" r:id="rId4"/>
    <p:sldId id="265" r:id="rId5"/>
    <p:sldId id="263" r:id="rId6"/>
    <p:sldId id="264" r:id="rId7"/>
    <p:sldId id="269" r:id="rId8"/>
    <p:sldId id="256" r:id="rId9"/>
    <p:sldId id="257" r:id="rId10"/>
    <p:sldId id="258" r:id="rId11"/>
    <p:sldId id="259" r:id="rId12"/>
    <p:sldId id="260" r:id="rId13"/>
    <p:sldId id="261" r:id="rId14"/>
    <p:sldId id="262" r:id="rId15"/>
    <p:sldId id="266"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36454E-6411-491C-AEC1-50495C3DE12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5D991-4082-4003-9CEE-2E6B7F6FF29B}" type="datetimeFigureOut">
              <a:rPr lang="en-US" smtClean="0"/>
              <a:t>2/25/2015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36454E-6411-491C-AEC1-50495C3DE12C}" type="slidenum">
              <a:rPr lang="en-US" smtClean="0"/>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3415D991-4082-4003-9CEE-2E6B7F6FF29B}" type="datetimeFigureOut">
              <a:rPr lang="en-US" smtClean="0"/>
              <a:t>2/25/2015</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4F36454E-6411-491C-AEC1-50495C3DE12C}" type="slidenum">
              <a:rPr lang="en-US" smtClean="0"/>
              <a:t>‹#›</a:t>
            </a:fld>
            <a:endParaRPr lang="en-US"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3080" cy="924475"/>
          </a:xfrm>
        </p:spPr>
        <p:txBody>
          <a:bodyPr/>
          <a:lstStyle/>
          <a:p>
            <a:pPr algn="ctr"/>
            <a:r>
              <a:rPr lang="en-US" dirty="0" smtClean="0"/>
              <a:t>Stewardship of Our Resources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3741938" cy="485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732616" cy="485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663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3080" cy="695876"/>
          </a:xfrm>
        </p:spPr>
        <p:txBody>
          <a:bodyPr/>
          <a:lstStyle/>
          <a:p>
            <a:pPr algn="ctr"/>
            <a:r>
              <a:rPr lang="en-US" dirty="0" smtClean="0"/>
              <a:t>3 Months After Planting</a:t>
            </a:r>
            <a:endParaRPr lang="en-US"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255489" y="1627089"/>
            <a:ext cx="5091907" cy="3818930"/>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114800" y="2895600"/>
            <a:ext cx="4571471" cy="3428603"/>
          </a:xfrm>
        </p:spPr>
      </p:pic>
    </p:spTree>
    <p:extLst>
      <p:ext uri="{BB962C8B-B14F-4D97-AF65-F5344CB8AC3E}">
        <p14:creationId xmlns:p14="http://schemas.microsoft.com/office/powerpoint/2010/main" val="235906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3080" cy="619676"/>
          </a:xfrm>
        </p:spPr>
        <p:txBody>
          <a:bodyPr/>
          <a:lstStyle/>
          <a:p>
            <a:pPr algn="ctr"/>
            <a:r>
              <a:rPr lang="en-US" dirty="0" smtClean="0"/>
              <a:t>Created Meadow - </a:t>
            </a:r>
            <a:r>
              <a:rPr lang="en-US" sz="2400" dirty="0" smtClean="0"/>
              <a:t>August 2014</a:t>
            </a:r>
            <a:endParaRPr lang="en-US" sz="2400"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81000" y="1219200"/>
            <a:ext cx="5314950" cy="3986212"/>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410200" y="3886200"/>
            <a:ext cx="3338512" cy="2503884"/>
          </a:xfrm>
        </p:spPr>
      </p:pic>
    </p:spTree>
    <p:extLst>
      <p:ext uri="{BB962C8B-B14F-4D97-AF65-F5344CB8AC3E}">
        <p14:creationId xmlns:p14="http://schemas.microsoft.com/office/powerpoint/2010/main" val="905648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975"/>
            <a:ext cx="7125113" cy="924475"/>
          </a:xfrm>
        </p:spPr>
        <p:txBody>
          <a:bodyPr/>
          <a:lstStyle/>
          <a:p>
            <a:pPr algn="ctr"/>
            <a:r>
              <a:rPr lang="en-US" dirty="0" smtClean="0"/>
              <a:t>Deer Management-</a:t>
            </a:r>
            <a:r>
              <a:rPr lang="en-US" sz="2400" dirty="0" smtClean="0"/>
              <a:t>FCPA/Contractor/Partners</a:t>
            </a:r>
            <a:endParaRPr lang="en-US" sz="2400" dirty="0"/>
          </a:p>
        </p:txBody>
      </p:sp>
      <p:sp>
        <p:nvSpPr>
          <p:cNvPr id="3" name="Text Placeholder 2"/>
          <p:cNvSpPr>
            <a:spLocks noGrp="1"/>
          </p:cNvSpPr>
          <p:nvPr>
            <p:ph type="body" idx="1"/>
          </p:nvPr>
        </p:nvSpPr>
        <p:spPr>
          <a:xfrm>
            <a:off x="304800" y="990600"/>
            <a:ext cx="4343400" cy="990600"/>
          </a:xfrm>
        </p:spPr>
        <p:txBody>
          <a:bodyPr/>
          <a:lstStyle/>
          <a:p>
            <a:r>
              <a:rPr lang="en-US" dirty="0" smtClean="0"/>
              <a:t>Unhealthy Forest Floor of Japanese Stiltgrass</a:t>
            </a:r>
            <a:endParaRPr lang="en-US"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381000" y="2133600"/>
            <a:ext cx="3982994" cy="2989766"/>
          </a:xfrm>
        </p:spPr>
      </p:pic>
      <p:sp>
        <p:nvSpPr>
          <p:cNvPr id="4" name="Text Placeholder 3"/>
          <p:cNvSpPr>
            <a:spLocks noGrp="1"/>
          </p:cNvSpPr>
          <p:nvPr>
            <p:ph type="body" sz="quarter" idx="3"/>
          </p:nvPr>
        </p:nvSpPr>
        <p:spPr>
          <a:xfrm>
            <a:off x="4648200" y="1752600"/>
            <a:ext cx="4343400" cy="1322389"/>
          </a:xfrm>
        </p:spPr>
        <p:txBody>
          <a:bodyPr/>
          <a:lstStyle/>
          <a:p>
            <a:r>
              <a:rPr lang="en-US" dirty="0" smtClean="0"/>
              <a:t>Deer Exclosure Fences-Regeneration of Native Plants</a:t>
            </a:r>
            <a:endParaRPr lang="en-US" dirty="0"/>
          </a:p>
        </p:txBody>
      </p:sp>
      <p:pic>
        <p:nvPicPr>
          <p:cNvPr id="6" name="Content Placeholder 5"/>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572000" y="3200400"/>
            <a:ext cx="4258795" cy="3198372"/>
          </a:xfrm>
        </p:spPr>
      </p:pic>
    </p:spTree>
    <p:extLst>
      <p:ext uri="{BB962C8B-B14F-4D97-AF65-F5344CB8AC3E}">
        <p14:creationId xmlns:p14="http://schemas.microsoft.com/office/powerpoint/2010/main" val="4099944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125113" cy="924475"/>
          </a:xfrm>
        </p:spPr>
        <p:txBody>
          <a:bodyPr/>
          <a:lstStyle/>
          <a:p>
            <a:r>
              <a:rPr lang="en-US" dirty="0" smtClean="0"/>
              <a:t>Deer Management Benefits</a:t>
            </a:r>
            <a:endParaRPr lang="en-US" dirty="0"/>
          </a:p>
        </p:txBody>
      </p:sp>
      <p:sp>
        <p:nvSpPr>
          <p:cNvPr id="4" name="Text Placeholder 3"/>
          <p:cNvSpPr>
            <a:spLocks noGrp="1"/>
          </p:cNvSpPr>
          <p:nvPr>
            <p:ph type="body" idx="1"/>
          </p:nvPr>
        </p:nvSpPr>
        <p:spPr>
          <a:xfrm>
            <a:off x="533400" y="990600"/>
            <a:ext cx="3490119" cy="1017589"/>
          </a:xfrm>
        </p:spPr>
        <p:txBody>
          <a:bodyPr/>
          <a:lstStyle/>
          <a:p>
            <a:r>
              <a:rPr lang="en-US" dirty="0" smtClean="0"/>
              <a:t>Diverse Forest Floor Plants Return</a:t>
            </a:r>
            <a:endParaRPr lang="en-US" dirty="0"/>
          </a:p>
        </p:txBody>
      </p:sp>
      <p:pic>
        <p:nvPicPr>
          <p:cNvPr id="8" name="Content Placeholder 7"/>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304800" y="2057400"/>
            <a:ext cx="4084221" cy="3066125"/>
          </a:xfrm>
        </p:spPr>
      </p:pic>
      <p:sp>
        <p:nvSpPr>
          <p:cNvPr id="5" name="Text Placeholder 4"/>
          <p:cNvSpPr>
            <a:spLocks noGrp="1"/>
          </p:cNvSpPr>
          <p:nvPr>
            <p:ph type="body" sz="quarter" idx="3"/>
          </p:nvPr>
        </p:nvSpPr>
        <p:spPr>
          <a:xfrm>
            <a:off x="4572000" y="1600200"/>
            <a:ext cx="4419600" cy="1338262"/>
          </a:xfrm>
        </p:spPr>
        <p:txBody>
          <a:bodyPr/>
          <a:lstStyle/>
          <a:p>
            <a:r>
              <a:rPr lang="en-US" dirty="0" smtClean="0"/>
              <a:t>Purple Milkweed Appears – State Imperiled &amp; Rare Fairfax Species</a:t>
            </a:r>
            <a:endParaRPr lang="en-US" dirty="0"/>
          </a:p>
        </p:txBody>
      </p:sp>
      <p:pic>
        <p:nvPicPr>
          <p:cNvPr id="3" name="Content Placeholder 2"/>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419600" y="3276600"/>
            <a:ext cx="4259790" cy="3197859"/>
          </a:xfrm>
        </p:spPr>
      </p:pic>
    </p:spTree>
    <p:extLst>
      <p:ext uri="{BB962C8B-B14F-4D97-AF65-F5344CB8AC3E}">
        <p14:creationId xmlns:p14="http://schemas.microsoft.com/office/powerpoint/2010/main" val="346986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543476"/>
          </a:xfrm>
        </p:spPr>
        <p:txBody>
          <a:bodyPr/>
          <a:lstStyle/>
          <a:p>
            <a:pPr algn="ctr"/>
            <a:r>
              <a:rPr lang="en-US" dirty="0" smtClean="0"/>
              <a:t>Forest Thinning Actions &amp; Benefits</a:t>
            </a:r>
            <a:endParaRPr lang="en-US" dirty="0"/>
          </a:p>
        </p:txBody>
      </p:sp>
      <p:pic>
        <p:nvPicPr>
          <p:cNvPr id="6" name="Content Placeholder 5"/>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3886200" y="2895600"/>
            <a:ext cx="4850871" cy="3638153"/>
          </a:xfrm>
        </p:spPr>
      </p:pic>
      <p:pic>
        <p:nvPicPr>
          <p:cNvPr id="8" name="Content Placeholder 7"/>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04800" y="762000"/>
            <a:ext cx="4495800" cy="3371850"/>
          </a:xfrm>
        </p:spPr>
      </p:pic>
    </p:spTree>
    <p:extLst>
      <p:ext uri="{BB962C8B-B14F-4D97-AF65-F5344CB8AC3E}">
        <p14:creationId xmlns:p14="http://schemas.microsoft.com/office/powerpoint/2010/main" val="1038054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95876"/>
          </a:xfrm>
        </p:spPr>
        <p:txBody>
          <a:bodyPr/>
          <a:lstStyle/>
          <a:p>
            <a:pPr algn="ctr"/>
            <a:r>
              <a:rPr lang="en-US" dirty="0" smtClean="0"/>
              <a:t>Fire as a Management Tool - Forests </a:t>
            </a:r>
            <a:endParaRPr lang="en-US"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52400" y="914400"/>
            <a:ext cx="4716198" cy="3537148"/>
          </a:xfrm>
        </p:spPr>
      </p:pic>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657600" y="3048000"/>
            <a:ext cx="5240338" cy="3493558"/>
          </a:xfrm>
        </p:spPr>
      </p:pic>
    </p:spTree>
    <p:extLst>
      <p:ext uri="{BB962C8B-B14F-4D97-AF65-F5344CB8AC3E}">
        <p14:creationId xmlns:p14="http://schemas.microsoft.com/office/powerpoint/2010/main" val="3987756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3080" cy="609600"/>
          </a:xfrm>
        </p:spPr>
        <p:txBody>
          <a:bodyPr/>
          <a:lstStyle/>
          <a:p>
            <a:pPr algn="ctr"/>
            <a:r>
              <a:rPr lang="en-US" dirty="0" smtClean="0"/>
              <a:t>Established Meadows</a:t>
            </a:r>
            <a:endParaRPr lang="en-US"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52400" y="914400"/>
            <a:ext cx="5020998" cy="3765748"/>
          </a:xfrm>
        </p:spPr>
      </p:pic>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114800" y="2990850"/>
            <a:ext cx="4825471" cy="3619103"/>
          </a:xfrm>
        </p:spPr>
      </p:pic>
    </p:spTree>
    <p:extLst>
      <p:ext uri="{BB962C8B-B14F-4D97-AF65-F5344CB8AC3E}">
        <p14:creationId xmlns:p14="http://schemas.microsoft.com/office/powerpoint/2010/main" val="1550830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381000"/>
            <a:ext cx="7898022" cy="838200"/>
          </a:xfrm>
        </p:spPr>
        <p:txBody>
          <a:bodyPr/>
          <a:lstStyle/>
          <a:p>
            <a:r>
              <a:rPr lang="en-US" dirty="0" smtClean="0"/>
              <a:t>Experiment for Best Practices</a:t>
            </a:r>
            <a:endParaRPr lang="en-US" dirty="0"/>
          </a:p>
        </p:txBody>
      </p:sp>
      <p:sp>
        <p:nvSpPr>
          <p:cNvPr id="6" name="Subtitle 5"/>
          <p:cNvSpPr>
            <a:spLocks noGrp="1"/>
          </p:cNvSpPr>
          <p:nvPr>
            <p:ph type="subTitle" idx="1"/>
          </p:nvPr>
        </p:nvSpPr>
        <p:spPr>
          <a:xfrm>
            <a:off x="609600" y="1447800"/>
            <a:ext cx="7898022" cy="5029200"/>
          </a:xfrm>
        </p:spPr>
        <p:txBody>
          <a:bodyPr/>
          <a:lstStyle/>
          <a:p>
            <a:pPr marL="342900" indent="-342900">
              <a:buFont typeface="Arial" panose="020B0604020202020204" pitchFamily="34" charset="0"/>
              <a:buChar char="•"/>
            </a:pPr>
            <a:r>
              <a:rPr lang="en-US" dirty="0" smtClean="0"/>
              <a:t>Partnering with multiple NGO’s, County Agencies, Schools/Universities, Governments, and Contractors.</a:t>
            </a:r>
          </a:p>
          <a:p>
            <a:pPr marL="342900" indent="-342900">
              <a:buFont typeface="Arial" panose="020B0604020202020204" pitchFamily="34" charset="0"/>
              <a:buChar char="•"/>
            </a:pPr>
            <a:r>
              <a:rPr lang="en-US" dirty="0" smtClean="0"/>
              <a:t>Actions are multi-faceted to ensure repeatable results.</a:t>
            </a:r>
          </a:p>
          <a:p>
            <a:pPr marL="342900" indent="-342900">
              <a:buFont typeface="Arial" panose="020B0604020202020204" pitchFamily="34" charset="0"/>
              <a:buChar char="•"/>
            </a:pPr>
            <a:r>
              <a:rPr lang="en-US" dirty="0" smtClean="0"/>
              <a:t>Lessons learned will be applied other places to continue research and learning.</a:t>
            </a:r>
          </a:p>
          <a:p>
            <a:pPr marL="342900" indent="-342900">
              <a:buFont typeface="Arial" panose="020B0604020202020204" pitchFamily="34" charset="0"/>
              <a:buChar char="•"/>
            </a:pPr>
            <a:r>
              <a:rPr lang="en-US" dirty="0" smtClean="0"/>
              <a:t>Further research and actions by partners will be fed back to the Park Authority to inform best practices by staff.</a:t>
            </a:r>
          </a:p>
          <a:p>
            <a:pPr marL="342900" indent="-342900">
              <a:buFont typeface="Arial" panose="020B0604020202020204" pitchFamily="34" charset="0"/>
              <a:buChar char="•"/>
            </a:pPr>
            <a:r>
              <a:rPr lang="en-US" dirty="0" smtClean="0"/>
              <a:t>The Park Authority is receiving notoriety for managing open space in this way.</a:t>
            </a:r>
          </a:p>
          <a:p>
            <a:pPr marL="342900" indent="-342900">
              <a:buFont typeface="Arial" panose="020B0604020202020204" pitchFamily="34" charset="0"/>
              <a:buChar char="•"/>
            </a:pPr>
            <a:r>
              <a:rPr lang="en-US" dirty="0" smtClean="0"/>
              <a:t>The Sully Stewardship Education Center concept includes lab space to be used by staff and partnering groups to continue informing how we manage natural resources in the best way.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98630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3080" cy="924475"/>
          </a:xfrm>
        </p:spPr>
        <p:txBody>
          <a:bodyPr/>
          <a:lstStyle/>
          <a:p>
            <a:pPr algn="ctr"/>
            <a:r>
              <a:rPr lang="en-US" dirty="0" smtClean="0"/>
              <a:t>Community Engagement</a:t>
            </a:r>
            <a:endParaRPr lang="en-US" dirty="0"/>
          </a:p>
        </p:txBody>
      </p:sp>
      <p:pic>
        <p:nvPicPr>
          <p:cNvPr id="5" name="Picture 6" descr="Returning KPMG group Vol"/>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533400" y="990600"/>
            <a:ext cx="4876800" cy="239629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DSC_0025227"/>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3962400" y="3505200"/>
            <a:ext cx="4385035" cy="291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09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3080" cy="924475"/>
          </a:xfrm>
        </p:spPr>
        <p:txBody>
          <a:bodyPr/>
          <a:lstStyle/>
          <a:p>
            <a:pPr algn="ctr"/>
            <a:r>
              <a:rPr lang="en-US" dirty="0" smtClean="0"/>
              <a:t>Stewardship Education</a:t>
            </a:r>
            <a:endParaRPr lang="en-US" dirty="0"/>
          </a:p>
        </p:txBody>
      </p:sp>
      <p:pic>
        <p:nvPicPr>
          <p:cNvPr id="6" name="Picture 2"/>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228600" y="990600"/>
            <a:ext cx="447791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419600" y="3551342"/>
            <a:ext cx="4510847" cy="2938302"/>
          </a:xfrm>
          <a:ln/>
        </p:spPr>
      </p:pic>
    </p:spTree>
    <p:extLst>
      <p:ext uri="{BB962C8B-B14F-4D97-AF65-F5344CB8AC3E}">
        <p14:creationId xmlns:p14="http://schemas.microsoft.com/office/powerpoint/2010/main" val="229086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125113" cy="772076"/>
          </a:xfrm>
        </p:spPr>
        <p:txBody>
          <a:bodyPr/>
          <a:lstStyle/>
          <a:p>
            <a:r>
              <a:rPr lang="en-US" dirty="0" smtClean="0"/>
              <a:t>Program </a:t>
            </a:r>
            <a:r>
              <a:rPr lang="en-US" dirty="0" smtClean="0"/>
              <a:t>Logo for HOLH</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990600" y="1295400"/>
            <a:ext cx="7265952" cy="517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86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304800"/>
            <a:ext cx="7125113" cy="533399"/>
          </a:xfrm>
        </p:spPr>
        <p:txBody>
          <a:bodyPr/>
          <a:lstStyle/>
          <a:p>
            <a:r>
              <a:rPr lang="en-US" dirty="0" smtClean="0"/>
              <a:t>Educational </a:t>
            </a:r>
            <a:r>
              <a:rPr lang="en-US" dirty="0" smtClean="0"/>
              <a:t>Illustration for HOLH</a:t>
            </a:r>
            <a:endParaRPr lang="en-US" dirty="0"/>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4800" y="1143000"/>
            <a:ext cx="8622462" cy="5249863"/>
          </a:xfrm>
        </p:spPr>
      </p:pic>
    </p:spTree>
    <p:extLst>
      <p:ext uri="{BB962C8B-B14F-4D97-AF65-F5344CB8AC3E}">
        <p14:creationId xmlns:p14="http://schemas.microsoft.com/office/powerpoint/2010/main" val="1440503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8077200" cy="655045"/>
          </a:xfrm>
        </p:spPr>
        <p:txBody>
          <a:bodyPr/>
          <a:lstStyle/>
          <a:p>
            <a:r>
              <a:rPr lang="en-US" sz="3600" dirty="0" smtClean="0"/>
              <a:t>Educational Products</a:t>
            </a:r>
            <a:endParaRPr lang="en-US" sz="3600" dirty="0"/>
          </a:p>
        </p:txBody>
      </p:sp>
      <p:sp>
        <p:nvSpPr>
          <p:cNvPr id="5" name="Subtitle 4"/>
          <p:cNvSpPr>
            <a:spLocks noGrp="1"/>
          </p:cNvSpPr>
          <p:nvPr>
            <p:ph type="subTitle" idx="1"/>
          </p:nvPr>
        </p:nvSpPr>
        <p:spPr>
          <a:xfrm>
            <a:off x="609600" y="1828800"/>
            <a:ext cx="7517022" cy="4114800"/>
          </a:xfrm>
        </p:spPr>
        <p:txBody>
          <a:bodyPr>
            <a:normAutofit/>
          </a:bodyPr>
          <a:lstStyle/>
          <a:p>
            <a:pPr marL="457200" indent="-457200">
              <a:buAutoNum type="arabicParenR"/>
            </a:pPr>
            <a:r>
              <a:rPr lang="en-US" sz="2800" dirty="0" smtClean="0"/>
              <a:t>Create web-based interaction and interpretation launched from the illustration.</a:t>
            </a:r>
          </a:p>
          <a:p>
            <a:pPr marL="457200" indent="-457200">
              <a:buAutoNum type="arabicParenR"/>
            </a:pPr>
            <a:r>
              <a:rPr lang="en-US" sz="2800" dirty="0" smtClean="0"/>
              <a:t>Create an educational tool to take out to the public to interpret </a:t>
            </a:r>
            <a:r>
              <a:rPr lang="en-US" sz="2800" b="1" i="1" dirty="0" smtClean="0"/>
              <a:t>HOLH</a:t>
            </a:r>
            <a:r>
              <a:rPr lang="en-US" sz="2800" dirty="0" smtClean="0"/>
              <a:t>.</a:t>
            </a:r>
          </a:p>
          <a:p>
            <a:pPr marL="457200" indent="-457200">
              <a:buAutoNum type="arabicParenR"/>
            </a:pPr>
            <a:r>
              <a:rPr lang="en-US" sz="2800" dirty="0" smtClean="0"/>
              <a:t>Create a traveling exhibit that explains the concept of natural capital resource management with </a:t>
            </a:r>
            <a:r>
              <a:rPr lang="en-US" sz="2800" b="1" i="1" dirty="0" smtClean="0"/>
              <a:t>HOLH</a:t>
            </a:r>
            <a:r>
              <a:rPr lang="en-US" sz="2800" dirty="0" smtClean="0"/>
              <a:t>.</a:t>
            </a:r>
            <a:endParaRPr lang="en-US" sz="2800" dirty="0"/>
          </a:p>
        </p:txBody>
      </p:sp>
    </p:spTree>
    <p:extLst>
      <p:ext uri="{BB962C8B-B14F-4D97-AF65-F5344CB8AC3E}">
        <p14:creationId xmlns:p14="http://schemas.microsoft.com/office/powerpoint/2010/main" val="3513311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119780"/>
          </a:xfrm>
        </p:spPr>
        <p:txBody>
          <a:bodyPr/>
          <a:lstStyle/>
          <a:p>
            <a:r>
              <a:rPr lang="en-US" sz="5400" dirty="0" smtClean="0"/>
              <a:t>Management Actions</a:t>
            </a:r>
            <a:endParaRPr lang="en-US" sz="5400" dirty="0"/>
          </a:p>
        </p:txBody>
      </p:sp>
      <p:sp>
        <p:nvSpPr>
          <p:cNvPr id="3" name="Subtitle 2"/>
          <p:cNvSpPr>
            <a:spLocks noGrp="1"/>
          </p:cNvSpPr>
          <p:nvPr>
            <p:ph type="subTitle" idx="1"/>
          </p:nvPr>
        </p:nvSpPr>
        <p:spPr>
          <a:xfrm>
            <a:off x="457200" y="2743200"/>
            <a:ext cx="8458200" cy="3581400"/>
          </a:xfrm>
        </p:spPr>
        <p:txBody>
          <a:bodyPr>
            <a:normAutofit/>
          </a:bodyPr>
          <a:lstStyle/>
          <a:p>
            <a:r>
              <a:rPr lang="en-US" dirty="0" smtClean="0"/>
              <a:t>We use current best practices for the management of the full natural system from soil to canopy.  We also experiment with new options to find the best overall techniques for Fairfax County’s diverse holding of natural resource rich properties.</a:t>
            </a:r>
          </a:p>
          <a:p>
            <a:r>
              <a:rPr lang="en-US" dirty="0" smtClean="0"/>
              <a:t>The Park Authority is partnering with multiple organizations to share results and improve the quality of natural resource management within our urban/suburban community. </a:t>
            </a:r>
            <a:endParaRPr lang="en-US" dirty="0"/>
          </a:p>
        </p:txBody>
      </p:sp>
    </p:spTree>
    <p:extLst>
      <p:ext uri="{BB962C8B-B14F-4D97-AF65-F5344CB8AC3E}">
        <p14:creationId xmlns:p14="http://schemas.microsoft.com/office/powerpoint/2010/main" val="3391681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0"/>
            <a:ext cx="7123080" cy="762000"/>
          </a:xfrm>
        </p:spPr>
        <p:txBody>
          <a:bodyPr/>
          <a:lstStyle/>
          <a:p>
            <a:pPr algn="ctr"/>
            <a:r>
              <a:rPr lang="en-US" dirty="0" smtClean="0"/>
              <a:t>Middlegate Meadow Actions</a:t>
            </a:r>
            <a:endParaRPr lang="en-US" dirty="0"/>
          </a:p>
        </p:txBody>
      </p:sp>
      <p:pic>
        <p:nvPicPr>
          <p:cNvPr id="7" name="Content Placeholder 6"/>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52400" y="685800"/>
            <a:ext cx="3962400" cy="2971800"/>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23605" y="3574836"/>
            <a:ext cx="3927475" cy="2945606"/>
          </a:xfrm>
        </p:spPr>
      </p:pic>
      <p:pic>
        <p:nvPicPr>
          <p:cNvPr id="1026" name="Picture 2" descr="\\S51B204\Images\Unofficial\ECL\SAFE TO PUBLISH IMAGES\Natural Resource Management\Meadow Management\BURN - ECLP 2012 meadows\IMG_26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066800"/>
            <a:ext cx="355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51B204\Images\Unofficial\ECL\SAFE TO PUBLISH IMAGES\Natural Resource Management\Bluebird Management\DSC_12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674430"/>
            <a:ext cx="1371600" cy="2049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51B204\Images\Unofficial\ECL\SAFE TO PUBLISH IMAGES\Natural Resource Management\Meadow Management\ECLP Large Meadow Photos 5'2013\Large Meadow 5'9'13 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243" y="3574836"/>
            <a:ext cx="4297362" cy="286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962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95876"/>
          </a:xfrm>
        </p:spPr>
        <p:txBody>
          <a:bodyPr/>
          <a:lstStyle/>
          <a:p>
            <a:r>
              <a:rPr lang="en-US" dirty="0" smtClean="0"/>
              <a:t>Forestry Meadow Installation- </a:t>
            </a:r>
            <a:r>
              <a:rPr lang="en-US" sz="2000" dirty="0" smtClean="0"/>
              <a:t>Spring</a:t>
            </a:r>
            <a:r>
              <a:rPr lang="en-US" sz="2400" dirty="0" smtClean="0"/>
              <a:t> 2014</a:t>
            </a:r>
            <a:endParaRPr lang="en-US" sz="2400"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28600" y="990600"/>
            <a:ext cx="4857750" cy="3643312"/>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114800" y="3048000"/>
            <a:ext cx="4775200" cy="3581400"/>
          </a:xfrm>
        </p:spPr>
      </p:pic>
    </p:spTree>
    <p:extLst>
      <p:ext uri="{BB962C8B-B14F-4D97-AF65-F5344CB8AC3E}">
        <p14:creationId xmlns:p14="http://schemas.microsoft.com/office/powerpoint/2010/main" val="2427591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367</TotalTime>
  <Words>293</Words>
  <Application>Microsoft Office PowerPoint</Application>
  <PresentationFormat>On-screen Show (4:3)</PresentationFormat>
  <Paragraphs>32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Autumn</vt:lpstr>
      <vt:lpstr>Stewardship of Our Resources</vt:lpstr>
      <vt:lpstr>Community Engagement</vt:lpstr>
      <vt:lpstr>Stewardship Education</vt:lpstr>
      <vt:lpstr>Program Logo for HOLH</vt:lpstr>
      <vt:lpstr>Educational Illustration for HOLH</vt:lpstr>
      <vt:lpstr>Educational Products</vt:lpstr>
      <vt:lpstr>Management Actions</vt:lpstr>
      <vt:lpstr>Middlegate Meadow Actions</vt:lpstr>
      <vt:lpstr>Forestry Meadow Installation- Spring 2014</vt:lpstr>
      <vt:lpstr>3 Months After Planting</vt:lpstr>
      <vt:lpstr>Created Meadow - August 2014</vt:lpstr>
      <vt:lpstr>Deer Management-FCPA/Contractor/Partners</vt:lpstr>
      <vt:lpstr>Deer Management Benefits</vt:lpstr>
      <vt:lpstr>Forest Thinning Actions &amp; Benefits</vt:lpstr>
      <vt:lpstr>Fire as a Management Tool - Forests </vt:lpstr>
      <vt:lpstr>Established Meadows</vt:lpstr>
      <vt:lpstr>Experiment for Best Practices</vt:lpstr>
    </vt:vector>
  </TitlesOfParts>
  <Company>Fairfax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John</dc:creator>
  <cp:lastModifiedBy>Shafer, John</cp:lastModifiedBy>
  <cp:revision>27</cp:revision>
  <dcterms:created xsi:type="dcterms:W3CDTF">2014-09-04T16:04:59Z</dcterms:created>
  <dcterms:modified xsi:type="dcterms:W3CDTF">2015-02-25T19:33:20Z</dcterms:modified>
</cp:coreProperties>
</file>