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2"/>
  </p:sldMasterIdLst>
  <p:sldIdLst>
    <p:sldId id="256" r:id="rId3"/>
    <p:sldId id="257" r:id="rId4"/>
    <p:sldId id="271" r:id="rId5"/>
    <p:sldId id="258" r:id="rId6"/>
    <p:sldId id="261" r:id="rId7"/>
    <p:sldId id="270" r:id="rId8"/>
    <p:sldId id="259" r:id="rId9"/>
    <p:sldId id="262" r:id="rId10"/>
    <p:sldId id="260" r:id="rId11"/>
    <p:sldId id="265" r:id="rId12"/>
    <p:sldId id="266" r:id="rId13"/>
    <p:sldId id="267" r:id="rId14"/>
    <p:sldId id="268" r:id="rId15"/>
    <p:sldId id="269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0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6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9184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92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812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01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54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8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7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0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8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4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3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E060D-C4C3-47CD-8C8F-A1AA3648FF4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CA9E25A-68F7-414D-819D-D6A24A7D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87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CECD7-C546-9CCE-E86C-087EA8753E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The Sully at Westfields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98281-C30F-D4B3-CC1B-60F09B2FF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Special Exception for Sign Modifications </a:t>
            </a:r>
          </a:p>
          <a:p>
            <a:r>
              <a:rPr lang="en-US" sz="1600" dirty="0"/>
              <a:t>SE-2024-SU-00019</a:t>
            </a:r>
          </a:p>
          <a:p>
            <a:endParaRPr lang="en-US" sz="1600" dirty="0"/>
          </a:p>
          <a:p>
            <a:r>
              <a:rPr lang="en-US" sz="1600" dirty="0"/>
              <a:t>October 21, 2024 </a:t>
            </a:r>
          </a:p>
          <a:p>
            <a:r>
              <a:rPr lang="en-US" sz="1600" dirty="0"/>
              <a:t>Joint Sully District Council Land Use and Transportation Committee Meeting </a:t>
            </a:r>
          </a:p>
        </p:txBody>
      </p:sp>
    </p:spTree>
    <p:extLst>
      <p:ext uri="{BB962C8B-B14F-4D97-AF65-F5344CB8AC3E}">
        <p14:creationId xmlns:p14="http://schemas.microsoft.com/office/powerpoint/2010/main" val="3276429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F0FD-C22F-BEFF-F620-785168FF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483"/>
            <a:ext cx="9469295" cy="1325563"/>
          </a:xfrm>
        </p:spPr>
        <p:txBody>
          <a:bodyPr/>
          <a:lstStyle/>
          <a:p>
            <a:pPr algn="ctr"/>
            <a:r>
              <a:rPr lang="en-US" dirty="0"/>
              <a:t>Parking Garage Identification Signs</a:t>
            </a:r>
            <a:br>
              <a:rPr lang="en-US" dirty="0"/>
            </a:br>
            <a:r>
              <a:rPr lang="en-US" dirty="0"/>
              <a:t>North Elevation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778642-9CD3-C2A0-616A-A0BD3859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011" y="118187"/>
            <a:ext cx="2476500" cy="197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0616E9-7CB6-7EE7-23BE-E2FC8DBC6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3" y="3690410"/>
            <a:ext cx="2348345" cy="102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21B2DE-EC9A-B5B5-B815-29CE298CA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833" y="5024020"/>
            <a:ext cx="2169156" cy="533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F5C7E-D044-2144-EAD1-594D0D752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15" y="1644923"/>
            <a:ext cx="6762750" cy="102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06AC99-29DE-795A-7FEA-F9AA95EC3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24" y="2852100"/>
            <a:ext cx="2314575" cy="533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E4A29B-421E-B92D-B1BE-05C8D3A63A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1209"/>
          <a:stretch/>
        </p:blipFill>
        <p:spPr>
          <a:xfrm>
            <a:off x="5792954" y="2998435"/>
            <a:ext cx="5979408" cy="36159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ACF334-0EAB-B40F-E719-82C830D44A8A}"/>
              </a:ext>
            </a:extLst>
          </p:cNvPr>
          <p:cNvSpPr/>
          <p:nvPr/>
        </p:nvSpPr>
        <p:spPr>
          <a:xfrm>
            <a:off x="7491047" y="3739200"/>
            <a:ext cx="1362808" cy="386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8413F3-68A2-559D-AF71-23BE56459085}"/>
              </a:ext>
            </a:extLst>
          </p:cNvPr>
          <p:cNvSpPr/>
          <p:nvPr/>
        </p:nvSpPr>
        <p:spPr>
          <a:xfrm>
            <a:off x="9127071" y="3739199"/>
            <a:ext cx="2276551" cy="386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12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F0FD-C22F-BEFF-F620-785168FF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909"/>
            <a:ext cx="9469295" cy="1325563"/>
          </a:xfrm>
        </p:spPr>
        <p:txBody>
          <a:bodyPr/>
          <a:lstStyle/>
          <a:p>
            <a:pPr algn="ctr"/>
            <a:r>
              <a:rPr lang="en-US" dirty="0"/>
              <a:t>Parking Garage Identification Signs</a:t>
            </a:r>
            <a:br>
              <a:rPr lang="en-US" dirty="0"/>
            </a:br>
            <a:r>
              <a:rPr lang="en-US" dirty="0"/>
              <a:t>East and West Elevations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778642-9CD3-C2A0-616A-A0BD3859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1355" y="277333"/>
            <a:ext cx="2476500" cy="1404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F5C7E-D044-2144-EAD1-594D0D752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/>
          <a:stretch/>
        </p:blipFill>
        <p:spPr>
          <a:xfrm>
            <a:off x="74148" y="3140574"/>
            <a:ext cx="4522179" cy="1159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06AC99-29DE-795A-7FEA-F9AA95EC3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574" y="4386141"/>
            <a:ext cx="2283326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FCA6C-0BC9-F760-9577-879424372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668" y="2685265"/>
            <a:ext cx="3057525" cy="2686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8951C-71F0-80A3-15FE-0B9794FDB9C1}"/>
              </a:ext>
            </a:extLst>
          </p:cNvPr>
          <p:cNvSpPr txBox="1"/>
          <p:nvPr/>
        </p:nvSpPr>
        <p:spPr>
          <a:xfrm>
            <a:off x="6556035" y="5371315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East Elevation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38F879-7762-E900-5E27-35E9BA4B0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534" y="2088970"/>
            <a:ext cx="4362450" cy="3838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A042BE-204B-1690-5E65-101BE9A7C4D7}"/>
              </a:ext>
            </a:extLst>
          </p:cNvPr>
          <p:cNvSpPr txBox="1"/>
          <p:nvPr/>
        </p:nvSpPr>
        <p:spPr>
          <a:xfrm>
            <a:off x="10960548" y="5927545"/>
            <a:ext cx="1253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West Elevation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FF6299-1695-2628-AC19-A8806787FF21}"/>
              </a:ext>
            </a:extLst>
          </p:cNvPr>
          <p:cNvSpPr/>
          <p:nvPr/>
        </p:nvSpPr>
        <p:spPr>
          <a:xfrm>
            <a:off x="5556739" y="2685265"/>
            <a:ext cx="1193042" cy="52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EBCD65-8EBB-C94D-3D74-14FA3A478758}"/>
              </a:ext>
            </a:extLst>
          </p:cNvPr>
          <p:cNvSpPr/>
          <p:nvPr/>
        </p:nvSpPr>
        <p:spPr>
          <a:xfrm>
            <a:off x="9131748" y="2458750"/>
            <a:ext cx="1828800" cy="372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84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F0FD-C22F-BEFF-F620-785168FF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235"/>
            <a:ext cx="9469295" cy="1325563"/>
          </a:xfrm>
        </p:spPr>
        <p:txBody>
          <a:bodyPr/>
          <a:lstStyle/>
          <a:p>
            <a:pPr algn="ctr"/>
            <a:r>
              <a:rPr lang="en-US" dirty="0"/>
              <a:t>Address Number Signs</a:t>
            </a:r>
            <a:br>
              <a:rPr lang="en-US" dirty="0"/>
            </a:br>
            <a:r>
              <a:rPr lang="en-US" dirty="0"/>
              <a:t>North Elevation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778642-9CD3-C2A0-616A-A0BD3859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056" y="277333"/>
            <a:ext cx="1817098" cy="1404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F5C7E-D044-2144-EAD1-594D0D752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0" b="14920"/>
          <a:stretch/>
        </p:blipFill>
        <p:spPr>
          <a:xfrm>
            <a:off x="266263" y="2023793"/>
            <a:ext cx="5926351" cy="1519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06AC99-29DE-795A-7FEA-F9AA95EC3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7079" y="3872892"/>
            <a:ext cx="2204718" cy="53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38F879-7762-E900-5E27-35E9BA4B0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609" y="2220815"/>
            <a:ext cx="4362450" cy="38375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012FF7A-B9FB-BA63-ACAC-A47929440616}"/>
              </a:ext>
            </a:extLst>
          </p:cNvPr>
          <p:cNvSpPr/>
          <p:nvPr/>
        </p:nvSpPr>
        <p:spPr>
          <a:xfrm>
            <a:off x="7851531" y="3156437"/>
            <a:ext cx="2444261" cy="773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9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F0FD-C22F-BEFF-F620-785168FF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356"/>
            <a:ext cx="10230985" cy="1325563"/>
          </a:xfrm>
        </p:spPr>
        <p:txBody>
          <a:bodyPr/>
          <a:lstStyle/>
          <a:p>
            <a:pPr algn="ctr"/>
            <a:r>
              <a:rPr lang="en-US" dirty="0"/>
              <a:t>Exterior Room ID Signs</a:t>
            </a:r>
            <a:br>
              <a:rPr lang="en-US" dirty="0"/>
            </a:br>
            <a:r>
              <a:rPr lang="en-US" dirty="0"/>
              <a:t>North &amp; West Elevations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778642-9CD3-C2A0-616A-A0BD3859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0985" y="106146"/>
            <a:ext cx="1817098" cy="1221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06AC99-29DE-795A-7FEA-F9AA95EC3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113" y="4519572"/>
            <a:ext cx="2204718" cy="512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A7302-4C1D-4811-D026-8A49F1A49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85" y="2162224"/>
            <a:ext cx="4448175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FE80F-DA46-2E4C-3E19-16F0FDE00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328" y="1504992"/>
            <a:ext cx="2241649" cy="238751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012FF7A-B9FB-BA63-ACAC-A47929440616}"/>
              </a:ext>
            </a:extLst>
          </p:cNvPr>
          <p:cNvSpPr/>
          <p:nvPr/>
        </p:nvSpPr>
        <p:spPr>
          <a:xfrm>
            <a:off x="10304586" y="2817660"/>
            <a:ext cx="425610" cy="3211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D76337-7415-3792-8371-2853453D0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475428" y="209551"/>
            <a:ext cx="295500" cy="1284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AFA153-A939-89C2-2E8D-E1F6AD9D3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279832" y="798803"/>
            <a:ext cx="240474" cy="33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3E53DB-EFF9-4155-FB84-9C723BF50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3156" y="2424775"/>
            <a:ext cx="2241649" cy="31835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653E2B2-4D4E-2387-2A63-77431DA42CE2}"/>
              </a:ext>
            </a:extLst>
          </p:cNvPr>
          <p:cNvSpPr txBox="1"/>
          <p:nvPr/>
        </p:nvSpPr>
        <p:spPr>
          <a:xfrm>
            <a:off x="7079724" y="5608355"/>
            <a:ext cx="2288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Business Center -- North Elevation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243B8C-6310-7F1E-1183-360D0E7CF086}"/>
              </a:ext>
            </a:extLst>
          </p:cNvPr>
          <p:cNvSpPr txBox="1"/>
          <p:nvPr/>
        </p:nvSpPr>
        <p:spPr>
          <a:xfrm>
            <a:off x="9509468" y="3878066"/>
            <a:ext cx="212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Pet Spa Room -- West Elevation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CAE3EE-D888-0CE0-0BAB-5637CB4E4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4891" y="2424775"/>
            <a:ext cx="2175934" cy="31835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6BD17ED-5FC6-45F5-5ACF-E8BB08DCAE9A}"/>
              </a:ext>
            </a:extLst>
          </p:cNvPr>
          <p:cNvSpPr txBox="1"/>
          <p:nvPr/>
        </p:nvSpPr>
        <p:spPr>
          <a:xfrm>
            <a:off x="4921502" y="5602863"/>
            <a:ext cx="1993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Mail Room -- North Elevation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2533C16-4432-9398-B681-D203A492F1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4873" y="4140629"/>
            <a:ext cx="2228560" cy="23730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43570B-B0AD-443C-7D9C-2BFB74F9497B}"/>
              </a:ext>
            </a:extLst>
          </p:cNvPr>
          <p:cNvSpPr txBox="1"/>
          <p:nvPr/>
        </p:nvSpPr>
        <p:spPr>
          <a:xfrm>
            <a:off x="9505335" y="6474855"/>
            <a:ext cx="1922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Bike Room -- West Elevation</a:t>
            </a:r>
          </a:p>
        </p:txBody>
      </p:sp>
    </p:spTree>
    <p:extLst>
      <p:ext uri="{BB962C8B-B14F-4D97-AF65-F5344CB8AC3E}">
        <p14:creationId xmlns:p14="http://schemas.microsoft.com/office/powerpoint/2010/main" val="2953180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F0FD-C22F-BEFF-F620-785168FF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02"/>
            <a:ext cx="10230985" cy="1325563"/>
          </a:xfrm>
        </p:spPr>
        <p:txBody>
          <a:bodyPr/>
          <a:lstStyle/>
          <a:p>
            <a:pPr algn="ctr"/>
            <a:r>
              <a:rPr lang="en-US" dirty="0"/>
              <a:t>Temporary Signage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778642-9CD3-C2A0-616A-A0BD3859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7386" y="106146"/>
            <a:ext cx="2068950" cy="1626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90857-667B-56D2-C8A8-226D7D271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67" y="1226039"/>
            <a:ext cx="3448050" cy="5124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E56E0-7AB9-996B-FE06-0A018A646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114" y="3429000"/>
            <a:ext cx="23526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64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4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1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" name="Freeform 6">
            <a:extLst>
              <a:ext uri="{FF2B5EF4-FFF2-40B4-BE49-F238E27FC236}">
                <a16:creationId xmlns:a16="http://schemas.microsoft.com/office/drawing/2014/main" id="{439A26EA-7B06-4DFE-8108-86B3ED14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AF5C8BFB-9D8E-4964-865C-851BA906D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EA3F768-7690-4CB3-9D7B-80E89346F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805F9CB4-D587-4C81-934B-48D3C57EB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8FC3A9C7-BAB0-40BA-8B1D-1AEFCDB7D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id="{08AF1785-358D-49CB-BE3C-4A9C0D30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1102772D-4772-4D42-9B66-7FA69F9EF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id="{43003964-330F-435F-8C58-D073D1DBE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189233EB-510E-46DC-8211-21015F843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42F8CF15-33B6-4A5E-8504-4A9462DCF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497CBE36-45B6-4D3D-86A6-CB394AA79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5DFA5433-A35A-41BB-BBA6-32558EADE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A6B931EB-10B3-4786-B783-79FEBCFBC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79A89BE0-3F0C-44F1-94DF-57FB688C8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622CF501-B181-4E90-8B25-2394E8DD4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5498413-FAFD-4175-862F-7B7CB77FF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112" name="Freeform 27">
              <a:extLst>
                <a:ext uri="{FF2B5EF4-FFF2-40B4-BE49-F238E27FC236}">
                  <a16:creationId xmlns:a16="http://schemas.microsoft.com/office/drawing/2014/main" id="{A0A36E84-8DB3-46CE-9E40-BAC82ED67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8">
              <a:extLst>
                <a:ext uri="{FF2B5EF4-FFF2-40B4-BE49-F238E27FC236}">
                  <a16:creationId xmlns:a16="http://schemas.microsoft.com/office/drawing/2014/main" id="{48704CF7-3554-4B2F-A3D8-49FFF6F84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29">
              <a:extLst>
                <a:ext uri="{FF2B5EF4-FFF2-40B4-BE49-F238E27FC236}">
                  <a16:creationId xmlns:a16="http://schemas.microsoft.com/office/drawing/2014/main" id="{B344D044-DDD6-4602-B7B0-F9613F064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30">
              <a:extLst>
                <a:ext uri="{FF2B5EF4-FFF2-40B4-BE49-F238E27FC236}">
                  <a16:creationId xmlns:a16="http://schemas.microsoft.com/office/drawing/2014/main" id="{FC6CB085-EDCB-4965-91D6-197FE2E8A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31">
              <a:extLst>
                <a:ext uri="{FF2B5EF4-FFF2-40B4-BE49-F238E27FC236}">
                  <a16:creationId xmlns:a16="http://schemas.microsoft.com/office/drawing/2014/main" id="{30D031B4-9A08-4AC9-9BBF-E77D56EB1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32">
              <a:extLst>
                <a:ext uri="{FF2B5EF4-FFF2-40B4-BE49-F238E27FC236}">
                  <a16:creationId xmlns:a16="http://schemas.microsoft.com/office/drawing/2014/main" id="{8F4E49AE-358E-4926-BD51-1A4219006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33">
              <a:extLst>
                <a:ext uri="{FF2B5EF4-FFF2-40B4-BE49-F238E27FC236}">
                  <a16:creationId xmlns:a16="http://schemas.microsoft.com/office/drawing/2014/main" id="{6B314A2F-7064-4B01-B95C-62A559F97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34">
              <a:extLst>
                <a:ext uri="{FF2B5EF4-FFF2-40B4-BE49-F238E27FC236}">
                  <a16:creationId xmlns:a16="http://schemas.microsoft.com/office/drawing/2014/main" id="{04EDACC0-933E-4527-96FD-6DDCC35C7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35">
              <a:extLst>
                <a:ext uri="{FF2B5EF4-FFF2-40B4-BE49-F238E27FC236}">
                  <a16:creationId xmlns:a16="http://schemas.microsoft.com/office/drawing/2014/main" id="{7A6FE76B-B8C2-43EE-B956-C30A68C99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6">
              <a:extLst>
                <a:ext uri="{FF2B5EF4-FFF2-40B4-BE49-F238E27FC236}">
                  <a16:creationId xmlns:a16="http://schemas.microsoft.com/office/drawing/2014/main" id="{4C8C14BE-917F-42D8-80CD-00A9FAEE7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7">
              <a:extLst>
                <a:ext uri="{FF2B5EF4-FFF2-40B4-BE49-F238E27FC236}">
                  <a16:creationId xmlns:a16="http://schemas.microsoft.com/office/drawing/2014/main" id="{28AB5742-92C2-41BE-9AD6-22938AC4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38">
              <a:extLst>
                <a:ext uri="{FF2B5EF4-FFF2-40B4-BE49-F238E27FC236}">
                  <a16:creationId xmlns:a16="http://schemas.microsoft.com/office/drawing/2014/main" id="{EEB2F1FE-D562-4693-BB66-709EA78EB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66D511AA-4EEB-71B9-2C00-A438995D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Questions? </a:t>
            </a:r>
          </a:p>
        </p:txBody>
      </p:sp>
      <p:pic>
        <p:nvPicPr>
          <p:cNvPr id="13" name="Picture 12" descr="A pool in a building&#10;&#10;Description automatically generated">
            <a:extLst>
              <a:ext uri="{FF2B5EF4-FFF2-40B4-BE49-F238E27FC236}">
                <a16:creationId xmlns:a16="http://schemas.microsoft.com/office/drawing/2014/main" id="{04027DC3-CEBC-824F-13AA-417E7AFB0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r="23777" b="2"/>
          <a:stretch/>
        </p:blipFill>
        <p:spPr>
          <a:xfrm>
            <a:off x="2" y="10"/>
            <a:ext cx="3048682" cy="3433196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74EDD3BF-9B3A-421C-B516-2E471EF91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 descr="A building with a parking lot&#10;&#10;Description automatically generated">
            <a:extLst>
              <a:ext uri="{FF2B5EF4-FFF2-40B4-BE49-F238E27FC236}">
                <a16:creationId xmlns:a16="http://schemas.microsoft.com/office/drawing/2014/main" id="{CD85DA9E-3FCA-FCF0-A9A9-F0F04F6C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r="33431" b="2"/>
          <a:stretch/>
        </p:blipFill>
        <p:spPr>
          <a:xfrm>
            <a:off x="3050202" y="10"/>
            <a:ext cx="3059518" cy="3433196"/>
          </a:xfrm>
          <a:prstGeom prst="rect">
            <a:avLst/>
          </a:prstGeom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E48CC57-8A45-4B58-BE2E-38BBB544E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202" y="0"/>
            <a:ext cx="0" cy="3401568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33">
            <a:extLst>
              <a:ext uri="{FF2B5EF4-FFF2-40B4-BE49-F238E27FC236}">
                <a16:creationId xmlns:a16="http://schemas.microsoft.com/office/drawing/2014/main" id="{18D93853-CBEF-469A-AC99-DD2788C4C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building with trees and blue sky&#10;&#10;Description automatically generated">
            <a:extLst>
              <a:ext uri="{FF2B5EF4-FFF2-40B4-BE49-F238E27FC236}">
                <a16:creationId xmlns:a16="http://schemas.microsoft.com/office/drawing/2014/main" id="{72A420B1-B23E-6AB0-688F-993A7C173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"/>
          <a:stretch/>
        </p:blipFill>
        <p:spPr>
          <a:xfrm>
            <a:off x="1" y="3443912"/>
            <a:ext cx="6100402" cy="3414088"/>
          </a:xfrm>
          <a:prstGeom prst="rect">
            <a:avLst/>
          </a:prstGeom>
        </p:spPr>
      </p:pic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C10AA2AE-C2FF-4EC8-AB39-665929232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6234"/>
            <a:ext cx="6225966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847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6076A-CA66-9C1C-6D50-B66A4CCF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40171"/>
            <a:ext cx="5560291" cy="683466"/>
          </a:xfrm>
        </p:spPr>
        <p:txBody>
          <a:bodyPr/>
          <a:lstStyle/>
          <a:p>
            <a:pPr algn="ctr"/>
            <a:r>
              <a:rPr lang="en-US" dirty="0"/>
              <a:t>Site Specifics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956056-433A-86B7-7F5B-6FDDB7E46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0292" y="110861"/>
            <a:ext cx="6530108" cy="6661484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C740C6F-E337-4BE9-A2C1-03967DADDF29}"/>
              </a:ext>
            </a:extLst>
          </p:cNvPr>
          <p:cNvSpPr/>
          <p:nvPr/>
        </p:nvSpPr>
        <p:spPr>
          <a:xfrm>
            <a:off x="8157040" y="3658931"/>
            <a:ext cx="1430748" cy="877899"/>
          </a:xfrm>
          <a:custGeom>
            <a:avLst/>
            <a:gdLst>
              <a:gd name="connsiteX0" fmla="*/ 0 w 1413164"/>
              <a:gd name="connsiteY0" fmla="*/ 563418 h 886691"/>
              <a:gd name="connsiteX1" fmla="*/ 378691 w 1413164"/>
              <a:gd name="connsiteY1" fmla="*/ 711200 h 886691"/>
              <a:gd name="connsiteX2" fmla="*/ 748146 w 1413164"/>
              <a:gd name="connsiteY2" fmla="*/ 822036 h 886691"/>
              <a:gd name="connsiteX3" fmla="*/ 932873 w 1413164"/>
              <a:gd name="connsiteY3" fmla="*/ 886691 h 886691"/>
              <a:gd name="connsiteX4" fmla="*/ 1089891 w 1413164"/>
              <a:gd name="connsiteY4" fmla="*/ 849746 h 886691"/>
              <a:gd name="connsiteX5" fmla="*/ 1256146 w 1413164"/>
              <a:gd name="connsiteY5" fmla="*/ 757382 h 886691"/>
              <a:gd name="connsiteX6" fmla="*/ 1413164 w 1413164"/>
              <a:gd name="connsiteY6" fmla="*/ 591127 h 886691"/>
              <a:gd name="connsiteX7" fmla="*/ 323273 w 1413164"/>
              <a:gd name="connsiteY7" fmla="*/ 0 h 886691"/>
              <a:gd name="connsiteX8" fmla="*/ 0 w 1413164"/>
              <a:gd name="connsiteY8" fmla="*/ 563418 h 886691"/>
              <a:gd name="connsiteX0" fmla="*/ 0 w 1413164"/>
              <a:gd name="connsiteY0" fmla="*/ 589795 h 913068"/>
              <a:gd name="connsiteX1" fmla="*/ 378691 w 1413164"/>
              <a:gd name="connsiteY1" fmla="*/ 737577 h 913068"/>
              <a:gd name="connsiteX2" fmla="*/ 748146 w 1413164"/>
              <a:gd name="connsiteY2" fmla="*/ 848413 h 913068"/>
              <a:gd name="connsiteX3" fmla="*/ 932873 w 1413164"/>
              <a:gd name="connsiteY3" fmla="*/ 913068 h 913068"/>
              <a:gd name="connsiteX4" fmla="*/ 1089891 w 1413164"/>
              <a:gd name="connsiteY4" fmla="*/ 876123 h 913068"/>
              <a:gd name="connsiteX5" fmla="*/ 1256146 w 1413164"/>
              <a:gd name="connsiteY5" fmla="*/ 783759 h 913068"/>
              <a:gd name="connsiteX6" fmla="*/ 1413164 w 1413164"/>
              <a:gd name="connsiteY6" fmla="*/ 617504 h 913068"/>
              <a:gd name="connsiteX7" fmla="*/ 296896 w 1413164"/>
              <a:gd name="connsiteY7" fmla="*/ 0 h 913068"/>
              <a:gd name="connsiteX8" fmla="*/ 0 w 1413164"/>
              <a:gd name="connsiteY8" fmla="*/ 589795 h 913068"/>
              <a:gd name="connsiteX0" fmla="*/ 0 w 1439541"/>
              <a:gd name="connsiteY0" fmla="*/ 563418 h 913068"/>
              <a:gd name="connsiteX1" fmla="*/ 405068 w 1439541"/>
              <a:gd name="connsiteY1" fmla="*/ 737577 h 913068"/>
              <a:gd name="connsiteX2" fmla="*/ 774523 w 1439541"/>
              <a:gd name="connsiteY2" fmla="*/ 848413 h 913068"/>
              <a:gd name="connsiteX3" fmla="*/ 959250 w 1439541"/>
              <a:gd name="connsiteY3" fmla="*/ 913068 h 913068"/>
              <a:gd name="connsiteX4" fmla="*/ 1116268 w 1439541"/>
              <a:gd name="connsiteY4" fmla="*/ 876123 h 913068"/>
              <a:gd name="connsiteX5" fmla="*/ 1282523 w 1439541"/>
              <a:gd name="connsiteY5" fmla="*/ 783759 h 913068"/>
              <a:gd name="connsiteX6" fmla="*/ 1439541 w 1439541"/>
              <a:gd name="connsiteY6" fmla="*/ 617504 h 913068"/>
              <a:gd name="connsiteX7" fmla="*/ 323273 w 1439541"/>
              <a:gd name="connsiteY7" fmla="*/ 0 h 913068"/>
              <a:gd name="connsiteX8" fmla="*/ 0 w 1439541"/>
              <a:gd name="connsiteY8" fmla="*/ 563418 h 913068"/>
              <a:gd name="connsiteX0" fmla="*/ 0 w 1439541"/>
              <a:gd name="connsiteY0" fmla="*/ 563418 h 877899"/>
              <a:gd name="connsiteX1" fmla="*/ 405068 w 1439541"/>
              <a:gd name="connsiteY1" fmla="*/ 737577 h 877899"/>
              <a:gd name="connsiteX2" fmla="*/ 774523 w 1439541"/>
              <a:gd name="connsiteY2" fmla="*/ 848413 h 877899"/>
              <a:gd name="connsiteX3" fmla="*/ 959250 w 1439541"/>
              <a:gd name="connsiteY3" fmla="*/ 877899 h 877899"/>
              <a:gd name="connsiteX4" fmla="*/ 1116268 w 1439541"/>
              <a:gd name="connsiteY4" fmla="*/ 876123 h 877899"/>
              <a:gd name="connsiteX5" fmla="*/ 1282523 w 1439541"/>
              <a:gd name="connsiteY5" fmla="*/ 783759 h 877899"/>
              <a:gd name="connsiteX6" fmla="*/ 1439541 w 1439541"/>
              <a:gd name="connsiteY6" fmla="*/ 617504 h 877899"/>
              <a:gd name="connsiteX7" fmla="*/ 323273 w 1439541"/>
              <a:gd name="connsiteY7" fmla="*/ 0 h 877899"/>
              <a:gd name="connsiteX8" fmla="*/ 0 w 1439541"/>
              <a:gd name="connsiteY8" fmla="*/ 563418 h 877899"/>
              <a:gd name="connsiteX0" fmla="*/ 0 w 1439541"/>
              <a:gd name="connsiteY0" fmla="*/ 563418 h 877899"/>
              <a:gd name="connsiteX1" fmla="*/ 405068 w 1439541"/>
              <a:gd name="connsiteY1" fmla="*/ 737577 h 877899"/>
              <a:gd name="connsiteX2" fmla="*/ 774523 w 1439541"/>
              <a:gd name="connsiteY2" fmla="*/ 848413 h 877899"/>
              <a:gd name="connsiteX3" fmla="*/ 959250 w 1439541"/>
              <a:gd name="connsiteY3" fmla="*/ 877899 h 877899"/>
              <a:gd name="connsiteX4" fmla="*/ 1116268 w 1439541"/>
              <a:gd name="connsiteY4" fmla="*/ 849746 h 877899"/>
              <a:gd name="connsiteX5" fmla="*/ 1282523 w 1439541"/>
              <a:gd name="connsiteY5" fmla="*/ 783759 h 877899"/>
              <a:gd name="connsiteX6" fmla="*/ 1439541 w 1439541"/>
              <a:gd name="connsiteY6" fmla="*/ 617504 h 877899"/>
              <a:gd name="connsiteX7" fmla="*/ 323273 w 1439541"/>
              <a:gd name="connsiteY7" fmla="*/ 0 h 877899"/>
              <a:gd name="connsiteX8" fmla="*/ 0 w 1439541"/>
              <a:gd name="connsiteY8" fmla="*/ 563418 h 877899"/>
              <a:gd name="connsiteX0" fmla="*/ 0 w 1439541"/>
              <a:gd name="connsiteY0" fmla="*/ 563418 h 877899"/>
              <a:gd name="connsiteX1" fmla="*/ 405068 w 1439541"/>
              <a:gd name="connsiteY1" fmla="*/ 737577 h 877899"/>
              <a:gd name="connsiteX2" fmla="*/ 774523 w 1439541"/>
              <a:gd name="connsiteY2" fmla="*/ 848413 h 877899"/>
              <a:gd name="connsiteX3" fmla="*/ 959250 w 1439541"/>
              <a:gd name="connsiteY3" fmla="*/ 877899 h 877899"/>
              <a:gd name="connsiteX4" fmla="*/ 1116268 w 1439541"/>
              <a:gd name="connsiteY4" fmla="*/ 849746 h 877899"/>
              <a:gd name="connsiteX5" fmla="*/ 1282523 w 1439541"/>
              <a:gd name="connsiteY5" fmla="*/ 757382 h 877899"/>
              <a:gd name="connsiteX6" fmla="*/ 1439541 w 1439541"/>
              <a:gd name="connsiteY6" fmla="*/ 617504 h 877899"/>
              <a:gd name="connsiteX7" fmla="*/ 323273 w 1439541"/>
              <a:gd name="connsiteY7" fmla="*/ 0 h 877899"/>
              <a:gd name="connsiteX8" fmla="*/ 0 w 1439541"/>
              <a:gd name="connsiteY8" fmla="*/ 563418 h 877899"/>
              <a:gd name="connsiteX0" fmla="*/ 0 w 1430748"/>
              <a:gd name="connsiteY0" fmla="*/ 563418 h 877899"/>
              <a:gd name="connsiteX1" fmla="*/ 405068 w 1430748"/>
              <a:gd name="connsiteY1" fmla="*/ 737577 h 877899"/>
              <a:gd name="connsiteX2" fmla="*/ 774523 w 1430748"/>
              <a:gd name="connsiteY2" fmla="*/ 848413 h 877899"/>
              <a:gd name="connsiteX3" fmla="*/ 959250 w 1430748"/>
              <a:gd name="connsiteY3" fmla="*/ 877899 h 877899"/>
              <a:gd name="connsiteX4" fmla="*/ 1116268 w 1430748"/>
              <a:gd name="connsiteY4" fmla="*/ 849746 h 877899"/>
              <a:gd name="connsiteX5" fmla="*/ 1282523 w 1430748"/>
              <a:gd name="connsiteY5" fmla="*/ 757382 h 877899"/>
              <a:gd name="connsiteX6" fmla="*/ 1430748 w 1430748"/>
              <a:gd name="connsiteY6" fmla="*/ 591127 h 877899"/>
              <a:gd name="connsiteX7" fmla="*/ 323273 w 1430748"/>
              <a:gd name="connsiteY7" fmla="*/ 0 h 877899"/>
              <a:gd name="connsiteX8" fmla="*/ 0 w 1430748"/>
              <a:gd name="connsiteY8" fmla="*/ 563418 h 877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0748" h="877899">
                <a:moveTo>
                  <a:pt x="0" y="563418"/>
                </a:moveTo>
                <a:lnTo>
                  <a:pt x="405068" y="737577"/>
                </a:lnTo>
                <a:lnTo>
                  <a:pt x="774523" y="848413"/>
                </a:lnTo>
                <a:lnTo>
                  <a:pt x="959250" y="877899"/>
                </a:lnTo>
                <a:lnTo>
                  <a:pt x="1116268" y="849746"/>
                </a:lnTo>
                <a:lnTo>
                  <a:pt x="1282523" y="757382"/>
                </a:lnTo>
                <a:lnTo>
                  <a:pt x="1430748" y="591127"/>
                </a:lnTo>
                <a:lnTo>
                  <a:pt x="323273" y="0"/>
                </a:lnTo>
                <a:lnTo>
                  <a:pt x="0" y="563418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19850-B875-AAD8-A961-DA7C2F344723}"/>
              </a:ext>
            </a:extLst>
          </p:cNvPr>
          <p:cNvSpPr txBox="1"/>
          <p:nvPr/>
        </p:nvSpPr>
        <p:spPr>
          <a:xfrm>
            <a:off x="333083" y="923637"/>
            <a:ext cx="48941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4.34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South of Glen Manor Drive, north of Sully Road (Route 28), and west of Westfields Boulevard (Route 662)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Commonwealth Centre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 October 19, 2021, the Board of Supervisors approved the replacement of the unbuilt portions of non-residential development in Land Bay A with residential uses, including 354 multi-family units on this site.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121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4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1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" name="Freeform 6">
            <a:extLst>
              <a:ext uri="{FF2B5EF4-FFF2-40B4-BE49-F238E27FC236}">
                <a16:creationId xmlns:a16="http://schemas.microsoft.com/office/drawing/2014/main" id="{439A26EA-7B06-4DFE-8108-86B3ED14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AF5C8BFB-9D8E-4964-865C-851BA906D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EA3F768-7690-4CB3-9D7B-80E89346F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805F9CB4-D587-4C81-934B-48D3C57EB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8FC3A9C7-BAB0-40BA-8B1D-1AEFCDB7D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id="{08AF1785-358D-49CB-BE3C-4A9C0D30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1102772D-4772-4D42-9B66-7FA69F9EF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id="{43003964-330F-435F-8C58-D073D1DBE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189233EB-510E-46DC-8211-21015F843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42F8CF15-33B6-4A5E-8504-4A9462DCF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497CBE36-45B6-4D3D-86A6-CB394AA79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5DFA5433-A35A-41BB-BBA6-32558EADE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A6B931EB-10B3-4786-B783-79FEBCFBC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79A89BE0-3F0C-44F1-94DF-57FB688C8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622CF501-B181-4E90-8B25-2394E8DD4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5498413-FAFD-4175-862F-7B7CB77FF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112" name="Freeform 27">
              <a:extLst>
                <a:ext uri="{FF2B5EF4-FFF2-40B4-BE49-F238E27FC236}">
                  <a16:creationId xmlns:a16="http://schemas.microsoft.com/office/drawing/2014/main" id="{A0A36E84-8DB3-46CE-9E40-BAC82ED67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8">
              <a:extLst>
                <a:ext uri="{FF2B5EF4-FFF2-40B4-BE49-F238E27FC236}">
                  <a16:creationId xmlns:a16="http://schemas.microsoft.com/office/drawing/2014/main" id="{48704CF7-3554-4B2F-A3D8-49FFF6F84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29">
              <a:extLst>
                <a:ext uri="{FF2B5EF4-FFF2-40B4-BE49-F238E27FC236}">
                  <a16:creationId xmlns:a16="http://schemas.microsoft.com/office/drawing/2014/main" id="{B344D044-DDD6-4602-B7B0-F9613F064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30">
              <a:extLst>
                <a:ext uri="{FF2B5EF4-FFF2-40B4-BE49-F238E27FC236}">
                  <a16:creationId xmlns:a16="http://schemas.microsoft.com/office/drawing/2014/main" id="{FC6CB085-EDCB-4965-91D6-197FE2E8A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31">
              <a:extLst>
                <a:ext uri="{FF2B5EF4-FFF2-40B4-BE49-F238E27FC236}">
                  <a16:creationId xmlns:a16="http://schemas.microsoft.com/office/drawing/2014/main" id="{30D031B4-9A08-4AC9-9BBF-E77D56EB1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32">
              <a:extLst>
                <a:ext uri="{FF2B5EF4-FFF2-40B4-BE49-F238E27FC236}">
                  <a16:creationId xmlns:a16="http://schemas.microsoft.com/office/drawing/2014/main" id="{8F4E49AE-358E-4926-BD51-1A4219006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33">
              <a:extLst>
                <a:ext uri="{FF2B5EF4-FFF2-40B4-BE49-F238E27FC236}">
                  <a16:creationId xmlns:a16="http://schemas.microsoft.com/office/drawing/2014/main" id="{6B314A2F-7064-4B01-B95C-62A559F97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34">
              <a:extLst>
                <a:ext uri="{FF2B5EF4-FFF2-40B4-BE49-F238E27FC236}">
                  <a16:creationId xmlns:a16="http://schemas.microsoft.com/office/drawing/2014/main" id="{04EDACC0-933E-4527-96FD-6DDCC35C7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35">
              <a:extLst>
                <a:ext uri="{FF2B5EF4-FFF2-40B4-BE49-F238E27FC236}">
                  <a16:creationId xmlns:a16="http://schemas.microsoft.com/office/drawing/2014/main" id="{7A6FE76B-B8C2-43EE-B956-C30A68C99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6">
              <a:extLst>
                <a:ext uri="{FF2B5EF4-FFF2-40B4-BE49-F238E27FC236}">
                  <a16:creationId xmlns:a16="http://schemas.microsoft.com/office/drawing/2014/main" id="{4C8C14BE-917F-42D8-80CD-00A9FAEE7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7">
              <a:extLst>
                <a:ext uri="{FF2B5EF4-FFF2-40B4-BE49-F238E27FC236}">
                  <a16:creationId xmlns:a16="http://schemas.microsoft.com/office/drawing/2014/main" id="{28AB5742-92C2-41BE-9AD6-22938AC4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38">
              <a:extLst>
                <a:ext uri="{FF2B5EF4-FFF2-40B4-BE49-F238E27FC236}">
                  <a16:creationId xmlns:a16="http://schemas.microsoft.com/office/drawing/2014/main" id="{EEB2F1FE-D562-4693-BB66-709EA78EB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66D511AA-4EEB-71B9-2C00-A438995D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The Sully at Westfields</a:t>
            </a:r>
          </a:p>
        </p:txBody>
      </p:sp>
      <p:pic>
        <p:nvPicPr>
          <p:cNvPr id="13" name="Picture 12" descr="A pool in a building&#10;&#10;Description automatically generated">
            <a:extLst>
              <a:ext uri="{FF2B5EF4-FFF2-40B4-BE49-F238E27FC236}">
                <a16:creationId xmlns:a16="http://schemas.microsoft.com/office/drawing/2014/main" id="{04027DC3-CEBC-824F-13AA-417E7AFB0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r="23777" b="2"/>
          <a:stretch/>
        </p:blipFill>
        <p:spPr>
          <a:xfrm>
            <a:off x="2" y="10"/>
            <a:ext cx="3048682" cy="3433196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74EDD3BF-9B3A-421C-B516-2E471EF91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 descr="A building with a parking lot&#10;&#10;Description automatically generated">
            <a:extLst>
              <a:ext uri="{FF2B5EF4-FFF2-40B4-BE49-F238E27FC236}">
                <a16:creationId xmlns:a16="http://schemas.microsoft.com/office/drawing/2014/main" id="{CD85DA9E-3FCA-FCF0-A9A9-F0F04F6C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r="33431" b="2"/>
          <a:stretch/>
        </p:blipFill>
        <p:spPr>
          <a:xfrm>
            <a:off x="3050202" y="10"/>
            <a:ext cx="3059518" cy="3433196"/>
          </a:xfrm>
          <a:prstGeom prst="rect">
            <a:avLst/>
          </a:prstGeom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E48CC57-8A45-4B58-BE2E-38BBB544E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202" y="0"/>
            <a:ext cx="0" cy="3401568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33">
            <a:extLst>
              <a:ext uri="{FF2B5EF4-FFF2-40B4-BE49-F238E27FC236}">
                <a16:creationId xmlns:a16="http://schemas.microsoft.com/office/drawing/2014/main" id="{18D93853-CBEF-469A-AC99-DD2788C4C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building with trees and blue sky&#10;&#10;Description automatically generated">
            <a:extLst>
              <a:ext uri="{FF2B5EF4-FFF2-40B4-BE49-F238E27FC236}">
                <a16:creationId xmlns:a16="http://schemas.microsoft.com/office/drawing/2014/main" id="{72A420B1-B23E-6AB0-688F-993A7C173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"/>
          <a:stretch/>
        </p:blipFill>
        <p:spPr>
          <a:xfrm>
            <a:off x="1" y="3443912"/>
            <a:ext cx="6100402" cy="3414088"/>
          </a:xfrm>
          <a:prstGeom prst="rect">
            <a:avLst/>
          </a:prstGeom>
        </p:spPr>
      </p:pic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C10AA2AE-C2FF-4EC8-AB39-665929232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6234"/>
            <a:ext cx="6225966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72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F699-2380-A77A-4454-566AD38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925" y="448619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Previous Sign Approvals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A9AE7-A432-5539-FE94-924ABC0E0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6960" y="1394689"/>
            <a:ext cx="8911687" cy="5190837"/>
          </a:xfrm>
        </p:spPr>
        <p:txBody>
          <a:bodyPr>
            <a:normAutofit/>
          </a:bodyPr>
          <a:lstStyle/>
          <a:p>
            <a:r>
              <a:rPr lang="en-US" sz="2400" dirty="0"/>
              <a:t>CSP-2006-SU-025 was approved by the Planning Commission on </a:t>
            </a:r>
            <a:r>
              <a:rPr lang="en-US" sz="2400" b="1" dirty="0"/>
              <a:t>February 18, 2009</a:t>
            </a:r>
            <a:r>
              <a:rPr lang="en-US" sz="2400" dirty="0"/>
              <a:t>.  This CSP provided guidance for the location, size, and material of various hotel, retail, office, direction, and regulatory signs for the 97.60-acre development.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CSPA-2006-SU-025 was approved by the Planning Commission on </a:t>
            </a:r>
            <a:r>
              <a:rPr lang="en-US" sz="2400" b="1" dirty="0"/>
              <a:t>November 16, 2017</a:t>
            </a:r>
            <a:r>
              <a:rPr lang="en-US" sz="2400" dirty="0"/>
              <a:t>.  This still governs the non-residential signage within Commonwealth Centre (including the Property although </a:t>
            </a:r>
            <a:r>
              <a:rPr lang="en-US" sz="2400"/>
              <a:t>it is no </a:t>
            </a:r>
            <a:r>
              <a:rPr lang="en-US" sz="2400" dirty="0"/>
              <a:t>longer approved for </a:t>
            </a:r>
            <a:r>
              <a:rPr lang="en-US" sz="2400"/>
              <a:t>non-residential uses).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73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1DC8-7A37-9DCA-4723-639C6A49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97"/>
            <a:ext cx="12192548" cy="1325563"/>
          </a:xfrm>
        </p:spPr>
        <p:txBody>
          <a:bodyPr/>
          <a:lstStyle/>
          <a:p>
            <a:pPr algn="ctr"/>
            <a:r>
              <a:rPr lang="en-US" dirty="0"/>
              <a:t>North &amp; East Building Elevations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FE3AC-F49D-DA2C-BD48-22B3406B9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2" t="4042" r="686" b="413"/>
          <a:stretch/>
        </p:blipFill>
        <p:spPr>
          <a:xfrm>
            <a:off x="115179" y="1089891"/>
            <a:ext cx="11961091" cy="2876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0A502D-E3C9-34AC-ED5C-ACDF46C90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1" b="2456"/>
          <a:stretch/>
        </p:blipFill>
        <p:spPr>
          <a:xfrm>
            <a:off x="2763604" y="4091709"/>
            <a:ext cx="6664791" cy="2697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347EA9-C84B-9350-531F-590E7A888814}"/>
              </a:ext>
            </a:extLst>
          </p:cNvPr>
          <p:cNvSpPr txBox="1"/>
          <p:nvPr/>
        </p:nvSpPr>
        <p:spPr>
          <a:xfrm>
            <a:off x="2933997" y="6294071"/>
            <a:ext cx="222913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East Elevation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44E74-E7E0-4BC3-C0C7-DA73D9DFBFA4}"/>
              </a:ext>
            </a:extLst>
          </p:cNvPr>
          <p:cNvSpPr txBox="1"/>
          <p:nvPr/>
        </p:nvSpPr>
        <p:spPr>
          <a:xfrm>
            <a:off x="456163" y="3244334"/>
            <a:ext cx="18706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North Elevation</a:t>
            </a:r>
          </a:p>
        </p:txBody>
      </p:sp>
    </p:spTree>
    <p:extLst>
      <p:ext uri="{BB962C8B-B14F-4D97-AF65-F5344CB8AC3E}">
        <p14:creationId xmlns:p14="http://schemas.microsoft.com/office/powerpoint/2010/main" val="377575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1DC8-7A37-9DCA-4723-639C6A49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8" y="204795"/>
            <a:ext cx="12192548" cy="1325563"/>
          </a:xfrm>
        </p:spPr>
        <p:txBody>
          <a:bodyPr/>
          <a:lstStyle/>
          <a:p>
            <a:pPr algn="ctr"/>
            <a:r>
              <a:rPr lang="en-US" dirty="0"/>
              <a:t>Southeast &amp; West Building Elevations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A502D-E3C9-34AC-ED5C-ACDF46C90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6" b="8907"/>
          <a:stretch/>
        </p:blipFill>
        <p:spPr>
          <a:xfrm>
            <a:off x="3005757" y="4165600"/>
            <a:ext cx="6627087" cy="2548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347EA9-C84B-9350-531F-590E7A888814}"/>
              </a:ext>
            </a:extLst>
          </p:cNvPr>
          <p:cNvSpPr txBox="1"/>
          <p:nvPr/>
        </p:nvSpPr>
        <p:spPr>
          <a:xfrm>
            <a:off x="3005757" y="6328378"/>
            <a:ext cx="21465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West Elevation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C7321-6679-3976-51D4-BE4CB98D5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850" y="970482"/>
            <a:ext cx="7200900" cy="3076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44E74-E7E0-4BC3-C0C7-DA73D9DFBFA4}"/>
              </a:ext>
            </a:extLst>
          </p:cNvPr>
          <p:cNvSpPr txBox="1"/>
          <p:nvPr/>
        </p:nvSpPr>
        <p:spPr>
          <a:xfrm>
            <a:off x="2870956" y="3611376"/>
            <a:ext cx="241613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Southeast Elevation</a:t>
            </a:r>
          </a:p>
        </p:txBody>
      </p:sp>
    </p:spTree>
    <p:extLst>
      <p:ext uri="{BB962C8B-B14F-4D97-AF65-F5344CB8AC3E}">
        <p14:creationId xmlns:p14="http://schemas.microsoft.com/office/powerpoint/2010/main" val="23225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56BB4-6DE0-14DD-BC4C-A61AB14D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232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Signage Proposed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D86C1-165C-F280-127D-7532B0933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758" y="3851563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81937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77A1-17CC-6FB8-F06D-F38715ED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950"/>
            <a:ext cx="9578109" cy="1325563"/>
          </a:xfrm>
        </p:spPr>
        <p:txBody>
          <a:bodyPr/>
          <a:lstStyle/>
          <a:p>
            <a:pPr algn="ctr"/>
            <a:r>
              <a:rPr lang="en-US" dirty="0"/>
              <a:t>Building Identification Signage</a:t>
            </a:r>
            <a:br>
              <a:rPr lang="en-US" dirty="0"/>
            </a:br>
            <a:r>
              <a:rPr lang="en-US" dirty="0"/>
              <a:t>Southeast Elevation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35D0E9-59C4-9627-6964-FF56B8224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1881" y="1538588"/>
            <a:ext cx="2558228" cy="51633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F945D-068E-E2DD-B45C-BD187801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6" y="1752980"/>
            <a:ext cx="6323215" cy="2731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A4202-145B-555E-CB1A-1D42A9BA0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281" y="4162528"/>
            <a:ext cx="2558228" cy="2539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C7B024-0C35-3542-B22A-52D27B47E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109" y="148359"/>
            <a:ext cx="2438400" cy="1857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A7A9E3-443A-F684-71BB-E4929D811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421" y="4634434"/>
            <a:ext cx="2993703" cy="68038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D7C66AF-011E-CCA3-64EC-933B971812D7}"/>
              </a:ext>
            </a:extLst>
          </p:cNvPr>
          <p:cNvSpPr/>
          <p:nvPr/>
        </p:nvSpPr>
        <p:spPr>
          <a:xfrm>
            <a:off x="6851795" y="1636737"/>
            <a:ext cx="2438400" cy="842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84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F0FD-C22F-BEFF-F620-785168FF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719"/>
            <a:ext cx="9469295" cy="1325563"/>
          </a:xfrm>
        </p:spPr>
        <p:txBody>
          <a:bodyPr/>
          <a:lstStyle/>
          <a:p>
            <a:pPr algn="ctr"/>
            <a:r>
              <a:rPr lang="en-US" dirty="0"/>
              <a:t>Building Identification Signage</a:t>
            </a:r>
            <a:br>
              <a:rPr lang="en-US" dirty="0"/>
            </a:br>
            <a:r>
              <a:rPr lang="en-US" dirty="0"/>
              <a:t>North Elevation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4DC7EB-CC9F-51DA-A627-D29CCC1C3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3" r="10161" b="1503"/>
          <a:stretch/>
        </p:blipFill>
        <p:spPr>
          <a:xfrm>
            <a:off x="5886790" y="1958496"/>
            <a:ext cx="3582503" cy="36219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EC2C3-005E-EE82-3E4A-30AE8B627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011" y="3956678"/>
            <a:ext cx="2476500" cy="2784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1744F-F9DF-3AA5-B100-6FDF53989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4" r="2061" b="5858"/>
          <a:stretch/>
        </p:blipFill>
        <p:spPr>
          <a:xfrm>
            <a:off x="127489" y="1733020"/>
            <a:ext cx="5640583" cy="2632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AA3089-4B18-DF3B-B728-93FD617C0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93" y="4568799"/>
            <a:ext cx="3297573" cy="779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78642-9CD3-C2A0-616A-A0BD38598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011" y="117231"/>
            <a:ext cx="24765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B73A6EB-C28F-CD81-592E-9C463D682134}"/>
              </a:ext>
            </a:extLst>
          </p:cNvPr>
          <p:cNvSpPr/>
          <p:nvPr/>
        </p:nvSpPr>
        <p:spPr>
          <a:xfrm>
            <a:off x="6585439" y="2031023"/>
            <a:ext cx="2435470" cy="8411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3326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roperties xmlns="http://www.imanage.com/work/xmlschema">
  <documentid>DMS!308765676.1</documentid>
  <senderid>24644</senderid>
  <senderemail>SSTEKETEE@HUNTONAK.COM</senderemail>
  <lastmodified>2024-10-18T10:56:00.0000000-04:00</lastmodified>
  <database>DMS</database>
</properties>
</file>

<file path=customXml/itemProps1.xml><?xml version="1.0" encoding="utf-8"?>
<ds:datastoreItem xmlns:ds="http://schemas.openxmlformats.org/officeDocument/2006/customXml" ds:itemID="{84612C48-9236-462D-8BC1-F6602D816F60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517</TotalTime>
  <Words>267</Words>
  <Application>Microsoft Office PowerPoint</Application>
  <PresentationFormat>Widescreen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Wisp</vt:lpstr>
      <vt:lpstr>The Sully at Westfields</vt:lpstr>
      <vt:lpstr>Site Specifics</vt:lpstr>
      <vt:lpstr>The Sully at Westfields</vt:lpstr>
      <vt:lpstr>Previous Sign Approvals</vt:lpstr>
      <vt:lpstr>North &amp; East Building Elevations</vt:lpstr>
      <vt:lpstr>Southeast &amp; West Building Elevations</vt:lpstr>
      <vt:lpstr>Signage Proposed </vt:lpstr>
      <vt:lpstr>Building Identification Signage Southeast Elevation </vt:lpstr>
      <vt:lpstr>Building Identification Signage North Elevation</vt:lpstr>
      <vt:lpstr>Parking Garage Identification Signs North Elevation</vt:lpstr>
      <vt:lpstr>Parking Garage Identification Signs East and West Elevations</vt:lpstr>
      <vt:lpstr>Address Number Signs North Elevation</vt:lpstr>
      <vt:lpstr>Exterior Room ID Signs North &amp; West Elevations</vt:lpstr>
      <vt:lpstr>Temporary Signage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Sully at Westfields</dc:title>
  <dc:creator>Hunton Andrews Kurth</dc:creator>
  <cp:lastModifiedBy>Hunton Andrews Kurth</cp:lastModifiedBy>
  <cp:revision>4</cp:revision>
  <dcterms:created xsi:type="dcterms:W3CDTF">2024-10-16T15:45:20Z</dcterms:created>
  <dcterms:modified xsi:type="dcterms:W3CDTF">2024-10-21T20:25:38Z</dcterms:modified>
</cp:coreProperties>
</file>